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handoutMasterIdLst>
    <p:handoutMasterId r:id="rId19"/>
  </p:handoutMasterIdLst>
  <p:sldIdLst>
    <p:sldId id="377" r:id="rId2"/>
    <p:sldId id="257" r:id="rId3"/>
    <p:sldId id="258" r:id="rId4"/>
    <p:sldId id="380" r:id="rId5"/>
    <p:sldId id="384" r:id="rId6"/>
    <p:sldId id="386" r:id="rId7"/>
    <p:sldId id="385" r:id="rId8"/>
    <p:sldId id="259" r:id="rId9"/>
    <p:sldId id="261" r:id="rId10"/>
    <p:sldId id="387" r:id="rId11"/>
    <p:sldId id="388" r:id="rId12"/>
    <p:sldId id="389" r:id="rId13"/>
    <p:sldId id="390" r:id="rId14"/>
    <p:sldId id="391" r:id="rId15"/>
    <p:sldId id="260" r:id="rId16"/>
    <p:sldId id="376" r:id="rId17"/>
  </p:sldIdLst>
  <p:sldSz cx="9144000" cy="6858000" type="screen4x3"/>
  <p:notesSz cx="9144000" cy="6858000"/>
  <p:defaultTextStyle>
    <a:defPPr>
      <a:defRPr lang="en-US"/>
    </a:defPPr>
    <a:lvl1pPr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5pPr>
    <a:lvl6pPr marL="2286000" algn="l" defTabSz="457200" rtl="0" eaLnBrk="1" latinLnBrk="0" hangingPunct="1">
      <a:defRPr kern="1200">
        <a:solidFill>
          <a:schemeClr val="tx1"/>
        </a:solidFill>
        <a:latin typeface="Rockwell" charset="0"/>
        <a:ea typeface="MS PGothic" charset="0"/>
        <a:cs typeface="MS PGothic" charset="0"/>
      </a:defRPr>
    </a:lvl6pPr>
    <a:lvl7pPr marL="2743200" algn="l" defTabSz="457200" rtl="0" eaLnBrk="1" latinLnBrk="0" hangingPunct="1">
      <a:defRPr kern="1200">
        <a:solidFill>
          <a:schemeClr val="tx1"/>
        </a:solidFill>
        <a:latin typeface="Rockwell" charset="0"/>
        <a:ea typeface="MS PGothic" charset="0"/>
        <a:cs typeface="MS PGothic" charset="0"/>
      </a:defRPr>
    </a:lvl7pPr>
    <a:lvl8pPr marL="3200400" algn="l" defTabSz="457200" rtl="0" eaLnBrk="1" latinLnBrk="0" hangingPunct="1">
      <a:defRPr kern="1200">
        <a:solidFill>
          <a:schemeClr val="tx1"/>
        </a:solidFill>
        <a:latin typeface="Rockwell" charset="0"/>
        <a:ea typeface="MS PGothic" charset="0"/>
        <a:cs typeface="MS PGothic" charset="0"/>
      </a:defRPr>
    </a:lvl8pPr>
    <a:lvl9pPr marL="3657600" algn="l" defTabSz="457200" rtl="0" eaLnBrk="1" latinLnBrk="0" hangingPunct="1">
      <a:defRPr kern="1200">
        <a:solidFill>
          <a:schemeClr val="tx1"/>
        </a:solidFill>
        <a:latin typeface="Rockwell" charset="0"/>
        <a:ea typeface="MS PGothic" charset="0"/>
        <a:cs typeface="MS PGothic"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4"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462C"/>
    <a:srgbClr val="FF4A21"/>
    <a:srgbClr val="00529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7" autoAdjust="0"/>
    <p:restoredTop sz="92936" autoAdjust="0"/>
  </p:normalViewPr>
  <p:slideViewPr>
    <p:cSldViewPr snapToGrid="0" snapToObjects="1">
      <p:cViewPr varScale="1">
        <p:scale>
          <a:sx n="79" d="100"/>
          <a:sy n="79" d="100"/>
        </p:scale>
        <p:origin x="1598" y="8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eaLnBrk="1" hangingPunct="1">
              <a:defRPr sz="1200">
                <a:latin typeface="Rockwell" charset="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EAC6E28A-33A3-DB4F-9F93-D3B0C6596826}" type="datetimeFigureOut">
              <a:rPr lang="en-US"/>
              <a:pPr>
                <a:defRPr/>
              </a:pPr>
              <a:t>12/6/2019</a:t>
            </a:fld>
            <a:endParaRPr lang="en-US"/>
          </a:p>
        </p:txBody>
      </p:sp>
      <p:sp>
        <p:nvSpPr>
          <p:cNvPr id="4" name="Footer Placeholder 3"/>
          <p:cNvSpPr>
            <a:spLocks noGrp="1"/>
          </p:cNvSpPr>
          <p:nvPr>
            <p:ph type="ftr" sz="quarter" idx="2"/>
          </p:nvPr>
        </p:nvSpPr>
        <p:spPr>
          <a:xfrm>
            <a:off x="0" y="6513513"/>
            <a:ext cx="3962400" cy="342900"/>
          </a:xfrm>
          <a:prstGeom prst="rect">
            <a:avLst/>
          </a:prstGeom>
        </p:spPr>
        <p:txBody>
          <a:bodyPr vert="horz" lIns="91440" tIns="45720" rIns="91440" bIns="45720" rtlCol="0" anchor="b"/>
          <a:lstStyle>
            <a:lvl1pPr algn="l" eaLnBrk="1" hangingPunct="1">
              <a:defRPr sz="1200">
                <a:latin typeface="Rockwell" charset="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DC965ECB-F284-854D-818F-5BC971CC7BF3}" type="slidenum">
              <a:rPr lang="en-US"/>
              <a:pPr>
                <a:defRPr/>
              </a:pPr>
              <a:t>‹#›</a:t>
            </a:fld>
            <a:endParaRPr lang="en-US"/>
          </a:p>
        </p:txBody>
      </p:sp>
    </p:spTree>
    <p:extLst>
      <p:ext uri="{BB962C8B-B14F-4D97-AF65-F5344CB8AC3E}">
        <p14:creationId xmlns:p14="http://schemas.microsoft.com/office/powerpoint/2010/main" val="263344975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0F85DB7A-A5FF-C04A-A4AA-98B39292EA77}" type="datetimeFigureOut">
              <a:rPr lang="en-US"/>
              <a:pPr>
                <a:defRPr/>
              </a:pPr>
              <a:t>12/6/2019</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1A60B8F3-4DE0-044E-A0D2-83BDE6C791D5}" type="slidenum">
              <a:rPr lang="en-US"/>
              <a:pPr>
                <a:defRPr/>
              </a:pPr>
              <a:t>‹#›</a:t>
            </a:fld>
            <a:endParaRPr lang="en-US"/>
          </a:p>
        </p:txBody>
      </p:sp>
    </p:spTree>
    <p:extLst>
      <p:ext uri="{BB962C8B-B14F-4D97-AF65-F5344CB8AC3E}">
        <p14:creationId xmlns:p14="http://schemas.microsoft.com/office/powerpoint/2010/main" val="2455649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75636e04a2_0_3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75636e04a2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75636e04a2_0_4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75636e04a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75636e04a2_0_4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75636e04a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5398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75636e04a2_0_4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75636e04a2_0_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6b500c90de_1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6b500c90de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A60B8F3-4DE0-044E-A0D2-83BDE6C791D5}" type="slidenum">
              <a:rPr lang="en-US" smtClean="0"/>
              <a:pPr>
                <a:defRPr/>
              </a:pPr>
              <a:t>11</a:t>
            </a:fld>
            <a:endParaRPr lang="en-US"/>
          </a:p>
        </p:txBody>
      </p:sp>
    </p:spTree>
    <p:extLst>
      <p:ext uri="{BB962C8B-B14F-4D97-AF65-F5344CB8AC3E}">
        <p14:creationId xmlns:p14="http://schemas.microsoft.com/office/powerpoint/2010/main" val="1847278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5636e04a2_0_50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5636e04a2_0_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Title 1"/>
          <p:cNvSpPr>
            <a:spLocks noGrp="1"/>
          </p:cNvSpPr>
          <p:nvPr>
            <p:ph type="title" hasCustomPrompt="1"/>
          </p:nvPr>
        </p:nvSpPr>
        <p:spPr>
          <a:xfrm>
            <a:off x="1098770" y="2234918"/>
            <a:ext cx="7858037" cy="1779041"/>
          </a:xfrm>
        </p:spPr>
        <p:txBody>
          <a:bodyPr/>
          <a:lstStyle>
            <a:lvl1pPr algn="l">
              <a:lnSpc>
                <a:spcPct val="80000"/>
              </a:lnSpc>
              <a:defRPr sz="4800">
                <a:solidFill>
                  <a:schemeClr val="bg1"/>
                </a:solidFill>
              </a:defRPr>
            </a:lvl1pPr>
          </a:lstStyle>
          <a:p>
            <a:r>
              <a:rPr lang="en-US" dirty="0"/>
              <a:t>Presentation Title</a:t>
            </a:r>
            <a:br>
              <a:rPr lang="en-US" dirty="0"/>
            </a:br>
            <a:r>
              <a:rPr lang="en-US" dirty="0"/>
              <a:t>With Two Lines</a:t>
            </a:r>
          </a:p>
        </p:txBody>
      </p:sp>
      <p:sp>
        <p:nvSpPr>
          <p:cNvPr id="7" name="Text Placeholder 3"/>
          <p:cNvSpPr>
            <a:spLocks noGrp="1"/>
          </p:cNvSpPr>
          <p:nvPr>
            <p:ph type="body" sz="half" idx="2" hasCustomPrompt="1"/>
          </p:nvPr>
        </p:nvSpPr>
        <p:spPr>
          <a:xfrm>
            <a:off x="1098772" y="4127675"/>
            <a:ext cx="7858035" cy="774700"/>
          </a:xfrm>
        </p:spPr>
        <p:txBody>
          <a:bodyPr rtlCol="0">
            <a:noAutofit/>
          </a:bodyPr>
          <a:lstStyle>
            <a:lvl1pPr marL="0" indent="0" algn="l">
              <a:buNone/>
              <a:defRPr kumimoji="0" sz="2400" b="0" i="0" u="none" strike="noStrike" kern="1200" cap="none" spc="0" normalizeH="0" baseline="0">
                <a:ln>
                  <a:noFill/>
                </a:ln>
                <a:solidFill>
                  <a:schemeClr val="bg1"/>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Presentation Subtitle</a:t>
            </a:r>
          </a:p>
        </p:txBody>
      </p:sp>
    </p:spTree>
    <p:extLst>
      <p:ext uri="{BB962C8B-B14F-4D97-AF65-F5344CB8AC3E}">
        <p14:creationId xmlns:p14="http://schemas.microsoft.com/office/powerpoint/2010/main" val="1276722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8"/>
        <p:cNvGrpSpPr/>
        <p:nvPr/>
      </p:nvGrpSpPr>
      <p:grpSpPr>
        <a:xfrm>
          <a:off x="0" y="0"/>
          <a:ext cx="0" cy="0"/>
          <a:chOff x="0" y="0"/>
          <a:chExt cx="0" cy="0"/>
        </a:xfrm>
      </p:grpSpPr>
      <p:grpSp>
        <p:nvGrpSpPr>
          <p:cNvPr id="29" name="Google Shape;29;p4"/>
          <p:cNvGrpSpPr/>
          <p:nvPr/>
        </p:nvGrpSpPr>
        <p:grpSpPr>
          <a:xfrm>
            <a:off x="0" y="5204893"/>
            <a:ext cx="9144000" cy="1653233"/>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546667"/>
            <a:ext cx="8520600" cy="810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639833"/>
            <a:ext cx="8520600" cy="4452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6201587"/>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spcBef>
                <a:spcPts val="0"/>
              </a:spcBef>
              <a:spcAft>
                <a:spcPts val="0"/>
              </a:spcAft>
            </a:pPr>
            <a:fld id="{00000000-1234-1234-1234-123412341234}" type="slidenum">
              <a:rPr lang="en-GB" smtClean="0"/>
              <a:pPr algn="r">
                <a:spcBef>
                  <a:spcPts val="0"/>
                </a:spcBef>
                <a:spcAft>
                  <a:spcPts val="0"/>
                </a:spcAft>
              </a:pPr>
              <a:t>‹#›</a:t>
            </a:fld>
            <a:endParaRPr lang="en-GB"/>
          </a:p>
        </p:txBody>
      </p:sp>
    </p:spTree>
    <p:extLst>
      <p:ext uri="{BB962C8B-B14F-4D97-AF65-F5344CB8AC3E}">
        <p14:creationId xmlns:p14="http://schemas.microsoft.com/office/powerpoint/2010/main" val="2180298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5" name="TextBox 4"/>
          <p:cNvSpPr txBox="1"/>
          <p:nvPr userDrawn="1"/>
        </p:nvSpPr>
        <p:spPr>
          <a:xfrm>
            <a:off x="786685" y="1498984"/>
            <a:ext cx="2170484" cy="646331"/>
          </a:xfrm>
          <a:prstGeom prst="rect">
            <a:avLst/>
          </a:prstGeom>
          <a:noFill/>
        </p:spPr>
        <p:txBody>
          <a:bodyPr wrap="square" rtlCol="0">
            <a:spAutoFit/>
          </a:bodyPr>
          <a:lstStyle/>
          <a:p>
            <a:r>
              <a:rPr lang="en-US" sz="1200" b="0" i="0" dirty="0">
                <a:solidFill>
                  <a:schemeClr val="bg1"/>
                </a:solidFill>
                <a:latin typeface="Cambria"/>
                <a:cs typeface="Cambria"/>
              </a:rPr>
              <a:t>DEPARTMENT OR UNIT NAME.</a:t>
            </a:r>
            <a:r>
              <a:rPr lang="en-US" sz="1200" b="0" i="0" baseline="0" dirty="0">
                <a:solidFill>
                  <a:schemeClr val="bg1"/>
                </a:solidFill>
                <a:latin typeface="Cambria"/>
                <a:cs typeface="Cambria"/>
              </a:rPr>
              <a:t> DELETE FROM MASTER SLIDE IF N/A</a:t>
            </a:r>
            <a:endParaRPr lang="en-US" sz="1200" b="0" i="0" dirty="0">
              <a:solidFill>
                <a:schemeClr val="bg1"/>
              </a:solidFill>
              <a:latin typeface="Cambria"/>
              <a:cs typeface="Cambria"/>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 name="Title 1"/>
          <p:cNvSpPr>
            <a:spLocks noGrp="1"/>
          </p:cNvSpPr>
          <p:nvPr>
            <p:ph type="title"/>
          </p:nvPr>
        </p:nvSpPr>
        <p:spPr>
          <a:xfrm>
            <a:off x="1098770" y="2860400"/>
            <a:ext cx="7858037" cy="1779041"/>
          </a:xfrm>
        </p:spPr>
        <p:txBody>
          <a:bodyPr/>
          <a:lstStyle>
            <a:lvl1pPr algn="l">
              <a:lnSpc>
                <a:spcPct val="80000"/>
              </a:lnSpc>
              <a:defRPr sz="4000" baseline="0">
                <a:solidFill>
                  <a:schemeClr val="bg1"/>
                </a:solidFill>
              </a:defRPr>
            </a:lvl1pPr>
          </a:lstStyle>
          <a:p>
            <a:endParaRPr lang="en-US" dirty="0"/>
          </a:p>
        </p:txBody>
      </p:sp>
      <p:sp>
        <p:nvSpPr>
          <p:cNvPr id="10" name="Text Placeholder 3"/>
          <p:cNvSpPr>
            <a:spLocks noGrp="1"/>
          </p:cNvSpPr>
          <p:nvPr>
            <p:ph type="body" sz="half" idx="2"/>
          </p:nvPr>
        </p:nvSpPr>
        <p:spPr>
          <a:xfrm>
            <a:off x="1098772" y="4753157"/>
            <a:ext cx="7858035" cy="774700"/>
          </a:xfrm>
        </p:spPr>
        <p:txBody>
          <a:bodyPr rtlCol="0">
            <a:noAutofit/>
          </a:bodyPr>
          <a:lstStyle>
            <a:lvl1pPr marL="0" indent="0" algn="l">
              <a:buNone/>
              <a:defRPr kumimoji="0" sz="2400" b="0" i="0" u="none" strike="noStrike" kern="1200" cap="none" spc="0" normalizeH="0" baseline="0">
                <a:ln>
                  <a:noFill/>
                </a:ln>
                <a:solidFill>
                  <a:schemeClr val="bg1"/>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endParaRPr lang="en-US" dirty="0"/>
          </a:p>
        </p:txBody>
      </p:sp>
      <p:sp>
        <p:nvSpPr>
          <p:cNvPr id="11" name="TextBox 10"/>
          <p:cNvSpPr txBox="1"/>
          <p:nvPr userDrawn="1"/>
        </p:nvSpPr>
        <p:spPr>
          <a:xfrm>
            <a:off x="918000" y="1309444"/>
            <a:ext cx="2170484" cy="523220"/>
          </a:xfrm>
          <a:prstGeom prst="rect">
            <a:avLst/>
          </a:prstGeom>
          <a:noFill/>
        </p:spPr>
        <p:txBody>
          <a:bodyPr wrap="square" rtlCol="0">
            <a:spAutoFit/>
          </a:bodyPr>
          <a:lstStyle/>
          <a:p>
            <a:r>
              <a:rPr lang="en-US" sz="1400" b="0" i="0" dirty="0">
                <a:solidFill>
                  <a:schemeClr val="bg1"/>
                </a:solidFill>
                <a:latin typeface="Cambria"/>
                <a:cs typeface="Cambria"/>
              </a:rPr>
              <a:t>Department</a:t>
            </a:r>
            <a:r>
              <a:rPr lang="en-US" sz="1400" b="0" i="0" baseline="0" dirty="0">
                <a:solidFill>
                  <a:schemeClr val="bg1"/>
                </a:solidFill>
                <a:latin typeface="Cambria"/>
                <a:cs typeface="Cambria"/>
              </a:rPr>
              <a:t> of Electrical &amp; Computer Engineering</a:t>
            </a:r>
            <a:endParaRPr lang="en-US" sz="1400" b="0" i="0" dirty="0">
              <a:solidFill>
                <a:schemeClr val="bg1"/>
              </a:solidFill>
              <a:latin typeface="Cambria"/>
              <a:cs typeface="Cambria"/>
            </a:endParaRPr>
          </a:p>
        </p:txBody>
      </p:sp>
    </p:spTree>
    <p:extLst>
      <p:ext uri="{BB962C8B-B14F-4D97-AF65-F5344CB8AC3E}">
        <p14:creationId xmlns:p14="http://schemas.microsoft.com/office/powerpoint/2010/main" val="2849426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4" name="Title Placeholder 1"/>
          <p:cNvSpPr>
            <a:spLocks noGrp="1"/>
          </p:cNvSpPr>
          <p:nvPr>
            <p:ph type="title"/>
          </p:nvPr>
        </p:nvSpPr>
        <p:spPr bwMode="auto">
          <a:xfrm>
            <a:off x="327868" y="1191805"/>
            <a:ext cx="7556500" cy="1116012"/>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3625153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99309" y="5931691"/>
            <a:ext cx="1282700" cy="926309"/>
          </a:xfrm>
          <a:prstGeom prst="rect">
            <a:avLst/>
          </a:prstGeom>
        </p:spPr>
      </p:pic>
      <p:sp>
        <p:nvSpPr>
          <p:cNvPr id="3" name="Title 1"/>
          <p:cNvSpPr>
            <a:spLocks noGrp="1"/>
          </p:cNvSpPr>
          <p:nvPr>
            <p:ph type="title"/>
          </p:nvPr>
        </p:nvSpPr>
        <p:spPr>
          <a:xfrm>
            <a:off x="327868" y="1191805"/>
            <a:ext cx="8225582" cy="1015871"/>
          </a:xfrm>
        </p:spPr>
        <p:txBody>
          <a:bodyPr/>
          <a:lstStyle/>
          <a:p>
            <a:endParaRPr lang="en-US"/>
          </a:p>
        </p:txBody>
      </p:sp>
      <p:sp>
        <p:nvSpPr>
          <p:cNvPr id="4" name="Content Placeholder 2"/>
          <p:cNvSpPr>
            <a:spLocks noGrp="1"/>
          </p:cNvSpPr>
          <p:nvPr>
            <p:ph idx="10"/>
          </p:nvPr>
        </p:nvSpPr>
        <p:spPr>
          <a:xfrm>
            <a:off x="327868" y="2307817"/>
            <a:ext cx="8225582" cy="3731034"/>
          </a:xfrm>
        </p:spPr>
        <p:txBody>
          <a:bodyPr/>
          <a:lstStyle/>
          <a:p>
            <a:endParaRPr lang="en-US" dirty="0"/>
          </a:p>
        </p:txBody>
      </p:sp>
    </p:spTree>
    <p:extLst>
      <p:ext uri="{BB962C8B-B14F-4D97-AF65-F5344CB8AC3E}">
        <p14:creationId xmlns:p14="http://schemas.microsoft.com/office/powerpoint/2010/main" val="2027560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32275" y="5931691"/>
            <a:ext cx="1282700" cy="926309"/>
          </a:xfrm>
          <a:prstGeom prst="rect">
            <a:avLst/>
          </a:prstGeom>
        </p:spPr>
      </p:pic>
    </p:spTree>
    <p:extLst>
      <p:ext uri="{BB962C8B-B14F-4D97-AF65-F5344CB8AC3E}">
        <p14:creationId xmlns:p14="http://schemas.microsoft.com/office/powerpoint/2010/main" val="1906252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Placeholder 1"/>
          <p:cNvSpPr>
            <a:spLocks noGrp="1"/>
          </p:cNvSpPr>
          <p:nvPr>
            <p:ph type="title"/>
          </p:nvPr>
        </p:nvSpPr>
        <p:spPr bwMode="auto">
          <a:xfrm>
            <a:off x="327868" y="1191805"/>
            <a:ext cx="7556500" cy="1116012"/>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
        <p:nvSpPr>
          <p:cNvPr id="11" name="Text Placeholder 2"/>
          <p:cNvSpPr>
            <a:spLocks noGrp="1"/>
          </p:cNvSpPr>
          <p:nvPr>
            <p:ph idx="10"/>
          </p:nvPr>
        </p:nvSpPr>
        <p:spPr bwMode="auto">
          <a:xfrm>
            <a:off x="327868" y="2307816"/>
            <a:ext cx="7556500" cy="4098827"/>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5278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ext Placeholder 3"/>
          <p:cNvSpPr>
            <a:spLocks noGrp="1"/>
          </p:cNvSpPr>
          <p:nvPr>
            <p:ph type="body" sz="half" idx="10"/>
          </p:nvPr>
        </p:nvSpPr>
        <p:spPr>
          <a:xfrm>
            <a:off x="327869" y="2000387"/>
            <a:ext cx="7556499" cy="774700"/>
          </a:xfrm>
        </p:spPr>
        <p:txBody>
          <a:bodyPr rtlCol="0">
            <a:noAutofit/>
          </a:bodyPr>
          <a:lstStyle>
            <a:lvl1pPr marL="0" indent="0">
              <a:buNone/>
              <a:defRPr kumimoji="0" sz="2400" b="0" i="0" u="none" strike="noStrike" kern="1200" cap="none" spc="0" normalizeH="0" baseline="0">
                <a:ln>
                  <a:noFill/>
                </a:ln>
                <a:solidFill>
                  <a:schemeClr val="accent3"/>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Title Placeholder 1"/>
          <p:cNvSpPr>
            <a:spLocks noGrp="1"/>
          </p:cNvSpPr>
          <p:nvPr>
            <p:ph type="title"/>
          </p:nvPr>
        </p:nvSpPr>
        <p:spPr bwMode="auto">
          <a:xfrm>
            <a:off x="327868" y="1191805"/>
            <a:ext cx="7556500" cy="1116012"/>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
        <p:nvSpPr>
          <p:cNvPr id="12" name="Text Placeholder 2"/>
          <p:cNvSpPr>
            <a:spLocks noGrp="1"/>
          </p:cNvSpPr>
          <p:nvPr>
            <p:ph idx="11"/>
          </p:nvPr>
        </p:nvSpPr>
        <p:spPr bwMode="auto">
          <a:xfrm>
            <a:off x="327868" y="2775087"/>
            <a:ext cx="7556500" cy="3631556"/>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64768" y="5943488"/>
            <a:ext cx="1282700" cy="926309"/>
          </a:xfrm>
          <a:prstGeom prst="rect">
            <a:avLst/>
          </a:prstGeom>
        </p:spPr>
      </p:pic>
    </p:spTree>
    <p:extLst>
      <p:ext uri="{BB962C8B-B14F-4D97-AF65-F5344CB8AC3E}">
        <p14:creationId xmlns:p14="http://schemas.microsoft.com/office/powerpoint/2010/main" val="2998573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27869" y="3445123"/>
            <a:ext cx="3657600" cy="3024335"/>
          </a:xfrm>
        </p:spPr>
        <p:txBody>
          <a:bodyPr>
            <a:normAutofit/>
          </a:bodyPr>
          <a:lstStyle>
            <a:lvl1pPr>
              <a:defRPr sz="180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Content Placeholder 5"/>
          <p:cNvSpPr>
            <a:spLocks noGrp="1"/>
          </p:cNvSpPr>
          <p:nvPr>
            <p:ph sz="quarter" idx="4"/>
          </p:nvPr>
        </p:nvSpPr>
        <p:spPr>
          <a:xfrm>
            <a:off x="4230206" y="3445123"/>
            <a:ext cx="3657600" cy="3024335"/>
          </a:xfrm>
        </p:spPr>
        <p:txBody>
          <a:bodyPr>
            <a:normAutofit/>
          </a:bodyPr>
          <a:lstStyle>
            <a:lvl1pPr>
              <a:defRPr sz="1800" b="0" i="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3" name="Text Placeholder 2"/>
          <p:cNvSpPr>
            <a:spLocks noGrp="1"/>
          </p:cNvSpPr>
          <p:nvPr>
            <p:ph type="body" idx="1"/>
          </p:nvPr>
        </p:nvSpPr>
        <p:spPr>
          <a:xfrm>
            <a:off x="327869" y="3068606"/>
            <a:ext cx="3657600" cy="322729"/>
          </a:xfrm>
          <a:prstGeom prst="rect">
            <a:avLst/>
          </a:prstGeom>
          <a:solidFill>
            <a:schemeClr val="accent3"/>
          </a:solidFill>
        </p:spPr>
        <p:txBody>
          <a:bodyPr tIns="0" bIns="0" anchor="ctr">
            <a:noAutofit/>
          </a:bodyPr>
          <a:lstStyle>
            <a:lvl1pPr marL="0" indent="0" algn="ctr">
              <a:spcBef>
                <a:spcPts val="0"/>
              </a:spcBef>
              <a:buNone/>
              <a:defRPr sz="1600" b="0">
                <a:solidFill>
                  <a:schemeClr val="bg1"/>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 name="Text Placeholder 4"/>
          <p:cNvSpPr>
            <a:spLocks noGrp="1"/>
          </p:cNvSpPr>
          <p:nvPr>
            <p:ph type="body" sz="quarter" idx="3"/>
          </p:nvPr>
        </p:nvSpPr>
        <p:spPr>
          <a:xfrm>
            <a:off x="4230206" y="3068606"/>
            <a:ext cx="3657600" cy="322729"/>
          </a:xfrm>
          <a:prstGeom prst="rect">
            <a:avLst/>
          </a:prstGeom>
          <a:solidFill>
            <a:schemeClr val="accent3"/>
          </a:solidFill>
        </p:spPr>
        <p:txBody>
          <a:bodyPr tIns="0" bIns="0" anchor="ctr">
            <a:noAutofit/>
          </a:bodyPr>
          <a:lstStyle>
            <a:lvl1pPr marL="0" indent="0" algn="ctr">
              <a:spcBef>
                <a:spcPts val="0"/>
              </a:spcBef>
              <a:buNone/>
              <a:defRPr sz="1600" b="0">
                <a:solidFill>
                  <a:schemeClr val="bg1"/>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p:cNvSpPr>
            <a:spLocks noGrp="1"/>
          </p:cNvSpPr>
          <p:nvPr>
            <p:ph type="body" sz="half" idx="10"/>
          </p:nvPr>
        </p:nvSpPr>
        <p:spPr>
          <a:xfrm>
            <a:off x="327869" y="2000387"/>
            <a:ext cx="7556499" cy="774700"/>
          </a:xfrm>
        </p:spPr>
        <p:txBody>
          <a:bodyPr rtlCol="0">
            <a:noAutofit/>
          </a:bodyPr>
          <a:lstStyle>
            <a:lvl1pPr marL="0" indent="0">
              <a:buNone/>
              <a:defRPr kumimoji="0" sz="2400" b="0" i="0" u="none" strike="noStrike" kern="1200" cap="none" spc="0" normalizeH="0" baseline="0">
                <a:ln>
                  <a:noFill/>
                </a:ln>
                <a:solidFill>
                  <a:schemeClr val="accent3"/>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Title Placeholder 1"/>
          <p:cNvSpPr>
            <a:spLocks noGrp="1"/>
          </p:cNvSpPr>
          <p:nvPr>
            <p:ph type="title"/>
          </p:nvPr>
        </p:nvSpPr>
        <p:spPr bwMode="auto">
          <a:xfrm>
            <a:off x="327868" y="1191805"/>
            <a:ext cx="7556500" cy="1116012"/>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64768" y="5931691"/>
            <a:ext cx="1282700" cy="926309"/>
          </a:xfrm>
          <a:prstGeom prst="rect">
            <a:avLst/>
          </a:prstGeom>
        </p:spPr>
      </p:pic>
    </p:spTree>
    <p:extLst>
      <p:ext uri="{BB962C8B-B14F-4D97-AF65-F5344CB8AC3E}">
        <p14:creationId xmlns:p14="http://schemas.microsoft.com/office/powerpoint/2010/main" val="413811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63677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 y="0"/>
            <a:ext cx="9143997" cy="649223"/>
          </a:xfrm>
          <a:prstGeom prst="rect">
            <a:avLst/>
          </a:prstGeom>
        </p:spPr>
      </p:pic>
      <p:sp>
        <p:nvSpPr>
          <p:cNvPr id="1026" name="Title Placeholder 1"/>
          <p:cNvSpPr>
            <a:spLocks noGrp="1"/>
          </p:cNvSpPr>
          <p:nvPr>
            <p:ph type="title"/>
          </p:nvPr>
        </p:nvSpPr>
        <p:spPr bwMode="auto">
          <a:xfrm>
            <a:off x="327868" y="1191805"/>
            <a:ext cx="7556500" cy="1116012"/>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327868" y="2297101"/>
            <a:ext cx="7556500" cy="4144963"/>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p:cNvSpPr txBox="1"/>
          <p:nvPr userDrawn="1"/>
        </p:nvSpPr>
        <p:spPr>
          <a:xfrm>
            <a:off x="890895" y="418391"/>
            <a:ext cx="5089744" cy="246221"/>
          </a:xfrm>
          <a:prstGeom prst="rect">
            <a:avLst/>
          </a:prstGeom>
          <a:noFill/>
        </p:spPr>
        <p:txBody>
          <a:bodyPr wrap="square" rtlCol="0">
            <a:spAutoFit/>
          </a:bodyPr>
          <a:lstStyle/>
          <a:p>
            <a:r>
              <a:rPr lang="en-US" sz="1000" b="0" i="0" dirty="0">
                <a:solidFill>
                  <a:schemeClr val="accent1"/>
                </a:solidFill>
                <a:latin typeface="Cambria"/>
                <a:cs typeface="Cambria"/>
              </a:rPr>
              <a:t>DEPARTMENT OF</a:t>
            </a:r>
            <a:r>
              <a:rPr lang="en-US" sz="1000" b="0" i="0" baseline="0" dirty="0">
                <a:solidFill>
                  <a:schemeClr val="accent1"/>
                </a:solidFill>
                <a:latin typeface="Cambria"/>
                <a:cs typeface="Cambria"/>
              </a:rPr>
              <a:t> ELECTRICAL AND COMPUTER ENGINEERING</a:t>
            </a:r>
            <a:endParaRPr lang="en-US" sz="1000" b="0" i="0" dirty="0">
              <a:solidFill>
                <a:schemeClr val="accent1"/>
              </a:solidFill>
              <a:latin typeface="Cambria"/>
              <a:cs typeface="Cambria"/>
            </a:endParaRPr>
          </a:p>
        </p:txBody>
      </p:sp>
    </p:spTree>
  </p:cSld>
  <p:clrMap bg1="lt1" tx1="dk1" bg2="lt2" tx2="dk2" accent1="accent1" accent2="accent2" accent3="accent3" accent4="accent4" accent5="accent5" accent6="accent6" hlink="hlink" folHlink="folHlink"/>
  <p:sldLayoutIdLst>
    <p:sldLayoutId id="2147484287" r:id="rId1"/>
    <p:sldLayoutId id="2147484289" r:id="rId2"/>
    <p:sldLayoutId id="2147484286" r:id="rId3"/>
    <p:sldLayoutId id="2147484285" r:id="rId4"/>
    <p:sldLayoutId id="2147484290" r:id="rId5"/>
    <p:sldLayoutId id="2147484267" r:id="rId6"/>
    <p:sldLayoutId id="2147484269" r:id="rId7"/>
    <p:sldLayoutId id="2147484270" r:id="rId8"/>
    <p:sldLayoutId id="2147484265" r:id="rId9"/>
    <p:sldLayoutId id="2147484291" r:id="rId10"/>
  </p:sldLayoutIdLst>
  <p:hf hdr="0" dt="0"/>
  <p:txStyles>
    <p:titleStyle>
      <a:lvl1pPr algn="l" rtl="0" eaLnBrk="0" fontAlgn="base" hangingPunct="0">
        <a:spcBef>
          <a:spcPct val="0"/>
        </a:spcBef>
        <a:spcAft>
          <a:spcPct val="0"/>
        </a:spcAft>
        <a:defRPr sz="3600" b="0" kern="1200">
          <a:solidFill>
            <a:schemeClr val="accent1"/>
          </a:solidFill>
          <a:latin typeface="Arial"/>
          <a:ea typeface="MS PGothic" panose="020B0600070205080204" pitchFamily="34" charset="-128"/>
          <a:cs typeface="Arial"/>
        </a:defRPr>
      </a:lvl1pPr>
      <a:lvl2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2pPr>
      <a:lvl3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3pPr>
      <a:lvl4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4pPr>
      <a:lvl5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5pPr>
      <a:lvl6pPr marL="457200" algn="l" rtl="0" fontAlgn="base">
        <a:spcBef>
          <a:spcPct val="0"/>
        </a:spcBef>
        <a:spcAft>
          <a:spcPct val="0"/>
        </a:spcAft>
        <a:defRPr sz="3600">
          <a:solidFill>
            <a:schemeClr val="accent2"/>
          </a:solidFill>
          <a:latin typeface="Rockwell" charset="0"/>
          <a:ea typeface="ＭＳ Ｐゴシック" charset="0"/>
          <a:cs typeface="ＭＳ Ｐゴシック" charset="0"/>
        </a:defRPr>
      </a:lvl6pPr>
      <a:lvl7pPr marL="914400" algn="l" rtl="0" fontAlgn="base">
        <a:spcBef>
          <a:spcPct val="0"/>
        </a:spcBef>
        <a:spcAft>
          <a:spcPct val="0"/>
        </a:spcAft>
        <a:defRPr sz="3600">
          <a:solidFill>
            <a:schemeClr val="accent2"/>
          </a:solidFill>
          <a:latin typeface="Rockwell" charset="0"/>
          <a:ea typeface="ＭＳ Ｐゴシック" charset="0"/>
          <a:cs typeface="ＭＳ Ｐゴシック" charset="0"/>
        </a:defRPr>
      </a:lvl7pPr>
      <a:lvl8pPr marL="1371600" algn="l" rtl="0" fontAlgn="base">
        <a:spcBef>
          <a:spcPct val="0"/>
        </a:spcBef>
        <a:spcAft>
          <a:spcPct val="0"/>
        </a:spcAft>
        <a:defRPr sz="3600">
          <a:solidFill>
            <a:schemeClr val="accent2"/>
          </a:solidFill>
          <a:latin typeface="Rockwell" charset="0"/>
          <a:ea typeface="ＭＳ Ｐゴシック" charset="0"/>
          <a:cs typeface="ＭＳ Ｐゴシック" charset="0"/>
        </a:defRPr>
      </a:lvl8pPr>
      <a:lvl9pPr marL="1828800" algn="l" rtl="0" fontAlgn="base">
        <a:spcBef>
          <a:spcPct val="0"/>
        </a:spcBef>
        <a:spcAft>
          <a:spcPct val="0"/>
        </a:spcAft>
        <a:defRPr sz="3600">
          <a:solidFill>
            <a:schemeClr val="accent2"/>
          </a:solidFill>
          <a:latin typeface="Rockwell" charset="0"/>
          <a:ea typeface="ＭＳ Ｐゴシック" charset="0"/>
          <a:cs typeface="ＭＳ Ｐゴシック" charset="0"/>
        </a:defRPr>
      </a:lvl9pPr>
    </p:titleStyle>
    <p:body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accent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accent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accent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accent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accent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file:////var/folders/v4/rnmgvyx536zb3b5_drtjrt3r0000gn/T/com.microsoft.Powerpoint/converted_emf.emf"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0.xml"/><Relationship Id="rId1" Type="http://schemas.openxmlformats.org/officeDocument/2006/relationships/themeOverride" Target="../theme/themeOverride1.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85788" y="1998703"/>
            <a:ext cx="7858037" cy="1779041"/>
          </a:xfrm>
        </p:spPr>
        <p:txBody>
          <a:bodyPr/>
          <a:lstStyle/>
          <a:p>
            <a:pPr algn="ctr"/>
            <a:br>
              <a:rPr lang="en-US" sz="4000" b="1" dirty="0"/>
            </a:br>
            <a:r>
              <a:rPr lang="en-US" sz="4000" b="1" dirty="0"/>
              <a:t>Implementation and comparison of two cache prefetching schemes.</a:t>
            </a:r>
            <a:br>
              <a:rPr lang="en-US" sz="4000" b="1" dirty="0"/>
            </a:br>
            <a:endParaRPr lang="en-US" sz="4000" dirty="0"/>
          </a:p>
        </p:txBody>
      </p:sp>
      <p:sp>
        <p:nvSpPr>
          <p:cNvPr id="5" name="Text Placeholder 4"/>
          <p:cNvSpPr>
            <a:spLocks noGrp="1"/>
          </p:cNvSpPr>
          <p:nvPr>
            <p:ph type="body" sz="half" idx="2"/>
          </p:nvPr>
        </p:nvSpPr>
        <p:spPr>
          <a:xfrm>
            <a:off x="885790" y="1387766"/>
            <a:ext cx="7858035" cy="774700"/>
          </a:xfrm>
        </p:spPr>
        <p:txBody>
          <a:bodyPr/>
          <a:lstStyle/>
          <a:p>
            <a:pPr algn="ctr"/>
            <a:r>
              <a:rPr lang="en-US" b="1" dirty="0"/>
              <a:t>Computer Architecture (EEL5764) – Project </a:t>
            </a:r>
            <a:endParaRPr lang="en-US" sz="2000" dirty="0"/>
          </a:p>
        </p:txBody>
      </p:sp>
      <p:sp>
        <p:nvSpPr>
          <p:cNvPr id="7" name="Text Placeholder 4">
            <a:extLst>
              <a:ext uri="{FF2B5EF4-FFF2-40B4-BE49-F238E27FC236}">
                <a16:creationId xmlns:a16="http://schemas.microsoft.com/office/drawing/2014/main" id="{F28FFEF8-8D5B-4039-96D7-156C70E18C0D}"/>
              </a:ext>
            </a:extLst>
          </p:cNvPr>
          <p:cNvSpPr txBox="1">
            <a:spLocks/>
          </p:cNvSpPr>
          <p:nvPr/>
        </p:nvSpPr>
        <p:spPr bwMode="auto">
          <a:xfrm>
            <a:off x="885792" y="4388681"/>
            <a:ext cx="7858035" cy="7747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Autofit/>
          </a:bodyPr>
          <a:lstStyle>
            <a:lvl1pPr marL="0" indent="0" algn="l" rtl="0" eaLnBrk="0" fontAlgn="base" hangingPunct="0">
              <a:spcBef>
                <a:spcPts val="2000"/>
              </a:spcBef>
              <a:spcAft>
                <a:spcPct val="0"/>
              </a:spcAft>
              <a:buClr>
                <a:schemeClr val="accent3">
                  <a:lumMod val="60000"/>
                  <a:lumOff val="40000"/>
                </a:schemeClr>
              </a:buClr>
              <a:buSzPct val="75000"/>
              <a:buFont typeface="Wingdings" charset="2"/>
              <a:buNone/>
              <a:defRPr kumimoji="0" sz="2400" b="0" i="0" u="none" strike="noStrike" kern="1200" cap="none" spc="0" normalizeH="0" baseline="0">
                <a:ln>
                  <a:noFill/>
                </a:ln>
                <a:solidFill>
                  <a:schemeClr val="bg1"/>
                </a:solidFill>
                <a:effectLst/>
                <a:uLnTx/>
                <a:uFillTx/>
                <a:latin typeface="Arial"/>
                <a:ea typeface="+mj-ea"/>
                <a:cs typeface="Arial"/>
              </a:defRPr>
            </a:lvl1pPr>
            <a:lvl2pPr marL="457200" indent="0" algn="l" rtl="0" eaLnBrk="0" fontAlgn="base" hangingPunct="0">
              <a:spcBef>
                <a:spcPts val="600"/>
              </a:spcBef>
              <a:spcAft>
                <a:spcPct val="0"/>
              </a:spcAft>
              <a:buClr>
                <a:schemeClr val="accent3"/>
              </a:buClr>
              <a:buSzPct val="75000"/>
              <a:buFont typeface="Wingdings" charset="2"/>
              <a:buNone/>
              <a:defRPr sz="1200" kern="1200">
                <a:solidFill>
                  <a:schemeClr val="accent1"/>
                </a:solidFill>
                <a:latin typeface="Cambria"/>
                <a:ea typeface="MS PGothic" panose="020B0600070205080204" pitchFamily="34" charset="-128"/>
                <a:cs typeface="Cambria"/>
              </a:defRPr>
            </a:lvl2pPr>
            <a:lvl3pPr marL="914400" indent="0" algn="l" rtl="0" eaLnBrk="0" fontAlgn="base" hangingPunct="0">
              <a:spcBef>
                <a:spcPts val="600"/>
              </a:spcBef>
              <a:spcAft>
                <a:spcPct val="0"/>
              </a:spcAft>
              <a:buClr>
                <a:schemeClr val="accent3">
                  <a:lumMod val="60000"/>
                  <a:lumOff val="40000"/>
                </a:schemeClr>
              </a:buClr>
              <a:buSzPct val="75000"/>
              <a:buFont typeface="Wingdings" charset="2"/>
              <a:buNone/>
              <a:defRPr sz="1000" kern="1200">
                <a:solidFill>
                  <a:schemeClr val="accent1"/>
                </a:solidFill>
                <a:latin typeface="Cambria"/>
                <a:ea typeface="MS PGothic" panose="020B0600070205080204" pitchFamily="34" charset="-128"/>
                <a:cs typeface="Cambria"/>
              </a:defRPr>
            </a:lvl3pPr>
            <a:lvl4pPr marL="1371600" indent="0" algn="l" rtl="0" eaLnBrk="0" fontAlgn="base" hangingPunct="0">
              <a:spcBef>
                <a:spcPts val="600"/>
              </a:spcBef>
              <a:spcAft>
                <a:spcPct val="0"/>
              </a:spcAft>
              <a:buClr>
                <a:schemeClr val="accent3"/>
              </a:buClr>
              <a:buSzPct val="75000"/>
              <a:buFont typeface="Wingdings" charset="2"/>
              <a:buNone/>
              <a:defRPr sz="900" kern="1200">
                <a:solidFill>
                  <a:schemeClr val="accent1"/>
                </a:solidFill>
                <a:latin typeface="Cambria"/>
                <a:ea typeface="MS PGothic" panose="020B0600070205080204" pitchFamily="34" charset="-128"/>
                <a:cs typeface="Cambria"/>
              </a:defRPr>
            </a:lvl4pPr>
            <a:lvl5pPr marL="1828800" indent="0" algn="l" rtl="0" eaLnBrk="0" fontAlgn="base" hangingPunct="0">
              <a:spcBef>
                <a:spcPts val="600"/>
              </a:spcBef>
              <a:spcAft>
                <a:spcPct val="0"/>
              </a:spcAft>
              <a:buClr>
                <a:schemeClr val="accent3">
                  <a:lumMod val="60000"/>
                  <a:lumOff val="40000"/>
                </a:schemeClr>
              </a:buClr>
              <a:buSzPct val="75000"/>
              <a:buFont typeface="Wingdings" charset="2"/>
              <a:buNone/>
              <a:defRPr sz="900" kern="1200">
                <a:solidFill>
                  <a:schemeClr val="accent1"/>
                </a:solidFill>
                <a:latin typeface="Cambria"/>
                <a:ea typeface="MS PGothic" panose="020B0600070205080204" pitchFamily="34" charset="-128"/>
                <a:cs typeface="Cambria"/>
              </a:defRPr>
            </a:lvl5pPr>
            <a:lvl6pPr marL="2286000" indent="0" algn="l" defTabSz="914400" rtl="0" eaLnBrk="1" latinLnBrk="0" hangingPunct="1">
              <a:spcBef>
                <a:spcPct val="20000"/>
              </a:spcBef>
              <a:buClr>
                <a:schemeClr val="accent1">
                  <a:lumMod val="60000"/>
                  <a:lumOff val="40000"/>
                </a:schemeClr>
              </a:buClr>
              <a:buSzPct val="75000"/>
              <a:buFont typeface="Wingdings" pitchFamily="2" charset="2"/>
              <a:buNone/>
              <a:defRPr lang="en-US" sz="900" kern="1200">
                <a:solidFill>
                  <a:schemeClr val="tx1">
                    <a:lumMod val="65000"/>
                    <a:lumOff val="35000"/>
                  </a:schemeClr>
                </a:solidFill>
                <a:latin typeface="+mn-lt"/>
                <a:ea typeface="+mn-ea"/>
                <a:cs typeface="+mn-cs"/>
              </a:defRPr>
            </a:lvl6pPr>
            <a:lvl7pPr marL="2743200" indent="0" algn="l" defTabSz="914400" rtl="0" eaLnBrk="1" latinLnBrk="0" hangingPunct="1">
              <a:spcBef>
                <a:spcPct val="20000"/>
              </a:spcBef>
              <a:buClr>
                <a:schemeClr val="accent1"/>
              </a:buClr>
              <a:buSzPct val="75000"/>
              <a:buFont typeface="Wingdings" pitchFamily="2" charset="2"/>
              <a:buNone/>
              <a:defRPr lang="en-US" sz="900" kern="1200" baseline="0">
                <a:solidFill>
                  <a:schemeClr val="tx1">
                    <a:lumMod val="65000"/>
                    <a:lumOff val="35000"/>
                  </a:schemeClr>
                </a:solidFill>
                <a:latin typeface="+mn-lt"/>
                <a:ea typeface="+mn-ea"/>
                <a:cs typeface="+mn-cs"/>
              </a:defRPr>
            </a:lvl7pPr>
            <a:lvl8pPr marL="3200400" indent="0" algn="l" defTabSz="914400" rtl="0" eaLnBrk="1" latinLnBrk="0" hangingPunct="1">
              <a:spcBef>
                <a:spcPct val="20000"/>
              </a:spcBef>
              <a:buClr>
                <a:schemeClr val="accent1">
                  <a:lumMod val="60000"/>
                  <a:lumOff val="40000"/>
                </a:schemeClr>
              </a:buClr>
              <a:buSzPct val="75000"/>
              <a:buFont typeface="Wingdings" pitchFamily="2" charset="2"/>
              <a:buNone/>
              <a:defRPr lang="en-US" sz="900" kern="1200" baseline="0">
                <a:solidFill>
                  <a:schemeClr val="tx1">
                    <a:lumMod val="65000"/>
                    <a:lumOff val="35000"/>
                  </a:schemeClr>
                </a:solidFill>
                <a:latin typeface="+mn-lt"/>
                <a:ea typeface="+mn-ea"/>
                <a:cs typeface="+mn-cs"/>
              </a:defRPr>
            </a:lvl8pPr>
            <a:lvl9pPr marL="3657600" indent="0" algn="l" defTabSz="914400" rtl="0" eaLnBrk="1" latinLnBrk="0" hangingPunct="1">
              <a:spcBef>
                <a:spcPct val="20000"/>
              </a:spcBef>
              <a:buClr>
                <a:schemeClr val="accent1"/>
              </a:buClr>
              <a:buSzPct val="75000"/>
              <a:buFont typeface="Wingdings" pitchFamily="2" charset="2"/>
              <a:buNone/>
              <a:defRPr lang="en-US" sz="900" kern="1200" baseline="0">
                <a:solidFill>
                  <a:schemeClr val="tx1">
                    <a:lumMod val="65000"/>
                    <a:lumOff val="35000"/>
                  </a:schemeClr>
                </a:solidFill>
                <a:latin typeface="+mn-lt"/>
                <a:ea typeface="+mn-ea"/>
                <a:cs typeface="+mn-cs"/>
              </a:defRPr>
            </a:lvl9pPr>
          </a:lstStyle>
          <a:p>
            <a:pPr algn="ctr"/>
            <a:r>
              <a:rPr lang="en-US" dirty="0"/>
              <a:t>‘Prefetch on a </a:t>
            </a:r>
            <a:r>
              <a:rPr lang="en-US" dirty="0" err="1"/>
              <a:t>Miss’</a:t>
            </a:r>
            <a:r>
              <a:rPr lang="en-US" dirty="0"/>
              <a:t> and ‘One Block Lookahead’ </a:t>
            </a:r>
          </a:p>
          <a:p>
            <a:pPr algn="ctr"/>
            <a:endParaRPr lang="en-US" sz="2800" dirty="0"/>
          </a:p>
        </p:txBody>
      </p:sp>
      <p:sp>
        <p:nvSpPr>
          <p:cNvPr id="6" name="TextBox 5">
            <a:extLst>
              <a:ext uri="{FF2B5EF4-FFF2-40B4-BE49-F238E27FC236}">
                <a16:creationId xmlns:a16="http://schemas.microsoft.com/office/drawing/2014/main" id="{E70819CE-AD86-4707-8197-72CE36E135DF}"/>
              </a:ext>
            </a:extLst>
          </p:cNvPr>
          <p:cNvSpPr txBox="1"/>
          <p:nvPr/>
        </p:nvSpPr>
        <p:spPr>
          <a:xfrm>
            <a:off x="7989903" y="6334780"/>
            <a:ext cx="798990"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1/48</a:t>
            </a:r>
          </a:p>
        </p:txBody>
      </p:sp>
      <p:pic>
        <p:nvPicPr>
          <p:cNvPr id="3" name="Picture 2">
            <a:extLst>
              <a:ext uri="{FF2B5EF4-FFF2-40B4-BE49-F238E27FC236}">
                <a16:creationId xmlns:a16="http://schemas.microsoft.com/office/drawing/2014/main" id="{19DFCD9A-E1B2-9849-9A77-215402E29744}"/>
              </a:ext>
            </a:extLst>
          </p:cNvPr>
          <p:cNvPicPr>
            <a:picLocks noChangeAspect="1"/>
          </p:cNvPicPr>
          <p:nvPr/>
        </p:nvPicPr>
        <p:blipFill>
          <a:blip r:link="rId2"/>
          <a:stretch>
            <a:fillRect/>
          </a:stretch>
        </p:blipFill>
        <p:spPr>
          <a:xfrm>
            <a:off x="1270000" y="1270000"/>
            <a:ext cx="63500" cy="76200"/>
          </a:xfrm>
          <a:prstGeom prst="rect">
            <a:avLst/>
          </a:prstGeom>
        </p:spPr>
      </p:pic>
    </p:spTree>
    <p:extLst>
      <p:ext uri="{BB962C8B-B14F-4D97-AF65-F5344CB8AC3E}">
        <p14:creationId xmlns:p14="http://schemas.microsoft.com/office/powerpoint/2010/main" val="4215709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Google Shape;103;p16">
            <a:extLst>
              <a:ext uri="{FF2B5EF4-FFF2-40B4-BE49-F238E27FC236}">
                <a16:creationId xmlns:a16="http://schemas.microsoft.com/office/drawing/2014/main" id="{CC369B38-3AE6-4272-A17E-1602F0521985}"/>
              </a:ext>
            </a:extLst>
          </p:cNvPr>
          <p:cNvSpPr txBox="1">
            <a:spLocks/>
          </p:cNvSpPr>
          <p:nvPr/>
        </p:nvSpPr>
        <p:spPr>
          <a:xfrm>
            <a:off x="311700" y="824075"/>
            <a:ext cx="8520600" cy="607800"/>
          </a:xfrm>
          <a:prstGeom prst="rect">
            <a:avLst/>
          </a:prstGeom>
        </p:spPr>
        <p:txBody>
          <a:bodyPr spcFirstLastPara="1" vert="horz" wrap="square" lIns="91425" tIns="91425" rIns="91425" bIns="91425" numCol="1" anchor="t" anchorCtr="0" compatLnSpc="1">
            <a:prstTxWarp prst="textNoShape">
              <a:avLst/>
            </a:prstTxWarp>
            <a:noAutofit/>
          </a:bodyPr>
          <a:lstStyle>
            <a:lvl1pPr algn="l" rtl="0" eaLnBrk="0" fontAlgn="base" hangingPunct="0">
              <a:spcBef>
                <a:spcPct val="0"/>
              </a:spcBef>
              <a:spcAft>
                <a:spcPct val="0"/>
              </a:spcAft>
              <a:defRPr sz="3600" b="0" kern="1200">
                <a:solidFill>
                  <a:schemeClr val="accent1"/>
                </a:solidFill>
                <a:latin typeface="Arial"/>
                <a:ea typeface="MS PGothic" panose="020B0600070205080204" pitchFamily="34" charset="-128"/>
                <a:cs typeface="Arial"/>
              </a:defRPr>
            </a:lvl1pPr>
            <a:lvl2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2pPr>
            <a:lvl3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3pPr>
            <a:lvl4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4pPr>
            <a:lvl5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5pPr>
            <a:lvl6pPr marL="457200" algn="l" rtl="0" fontAlgn="base">
              <a:spcBef>
                <a:spcPct val="0"/>
              </a:spcBef>
              <a:spcAft>
                <a:spcPct val="0"/>
              </a:spcAft>
              <a:defRPr sz="3600">
                <a:solidFill>
                  <a:schemeClr val="accent2"/>
                </a:solidFill>
                <a:latin typeface="Rockwell" charset="0"/>
                <a:ea typeface="ＭＳ Ｐゴシック" charset="0"/>
                <a:cs typeface="ＭＳ Ｐゴシック" charset="0"/>
              </a:defRPr>
            </a:lvl6pPr>
            <a:lvl7pPr marL="914400" algn="l" rtl="0" fontAlgn="base">
              <a:spcBef>
                <a:spcPct val="0"/>
              </a:spcBef>
              <a:spcAft>
                <a:spcPct val="0"/>
              </a:spcAft>
              <a:defRPr sz="3600">
                <a:solidFill>
                  <a:schemeClr val="accent2"/>
                </a:solidFill>
                <a:latin typeface="Rockwell" charset="0"/>
                <a:ea typeface="ＭＳ Ｐゴシック" charset="0"/>
                <a:cs typeface="ＭＳ Ｐゴシック" charset="0"/>
              </a:defRPr>
            </a:lvl7pPr>
            <a:lvl8pPr marL="1371600" algn="l" rtl="0" fontAlgn="base">
              <a:spcBef>
                <a:spcPct val="0"/>
              </a:spcBef>
              <a:spcAft>
                <a:spcPct val="0"/>
              </a:spcAft>
              <a:defRPr sz="3600">
                <a:solidFill>
                  <a:schemeClr val="accent2"/>
                </a:solidFill>
                <a:latin typeface="Rockwell" charset="0"/>
                <a:ea typeface="ＭＳ Ｐゴシック" charset="0"/>
                <a:cs typeface="ＭＳ Ｐゴシック" charset="0"/>
              </a:defRPr>
            </a:lvl8pPr>
            <a:lvl9pPr marL="1828800" algn="l" rtl="0" fontAlgn="base">
              <a:spcBef>
                <a:spcPct val="0"/>
              </a:spcBef>
              <a:spcAft>
                <a:spcPct val="0"/>
              </a:spcAft>
              <a:defRPr sz="3600">
                <a:solidFill>
                  <a:schemeClr val="accent2"/>
                </a:solidFill>
                <a:latin typeface="Rockwell" charset="0"/>
                <a:ea typeface="ＭＳ Ｐゴシック" charset="0"/>
                <a:cs typeface="ＭＳ Ｐゴシック" charset="0"/>
              </a:defRPr>
            </a:lvl9pPr>
          </a:lstStyle>
          <a:p>
            <a:pPr defTabSz="914400"/>
            <a:r>
              <a:rPr lang="en-GB" dirty="0"/>
              <a:t>ONE BLOCK LOOKAHEAD</a:t>
            </a:r>
          </a:p>
        </p:txBody>
      </p:sp>
      <p:sp>
        <p:nvSpPr>
          <p:cNvPr id="6" name="TextBox 5">
            <a:extLst>
              <a:ext uri="{FF2B5EF4-FFF2-40B4-BE49-F238E27FC236}">
                <a16:creationId xmlns:a16="http://schemas.microsoft.com/office/drawing/2014/main" id="{596798BF-55C4-4B36-9C08-C54D4B20E5E0}"/>
              </a:ext>
            </a:extLst>
          </p:cNvPr>
          <p:cNvSpPr txBox="1"/>
          <p:nvPr/>
        </p:nvSpPr>
        <p:spPr>
          <a:xfrm>
            <a:off x="311700" y="1617555"/>
            <a:ext cx="8520600" cy="4401205"/>
          </a:xfrm>
          <a:prstGeom prst="rect">
            <a:avLst/>
          </a:prstGeom>
          <a:noFill/>
        </p:spPr>
        <p:txBody>
          <a:bodyPr wrap="square" rtlCol="0">
            <a:spAutoFit/>
          </a:bodyPr>
          <a:lstStyle/>
          <a:p>
            <a:pPr marL="457200" indent="-342900">
              <a:spcBef>
                <a:spcPts val="0"/>
              </a:spcBef>
              <a:spcAft>
                <a:spcPts val="0"/>
              </a:spcAft>
              <a:buClr>
                <a:schemeClr val="accent3">
                  <a:lumMod val="60000"/>
                  <a:lumOff val="40000"/>
                </a:schemeClr>
              </a:buClr>
              <a:buSzPts val="1800"/>
              <a:buFont typeface="Wingdings" charset="2"/>
              <a:buChar char="●"/>
            </a:pPr>
            <a:r>
              <a:rPr lang="en-US" sz="2000" dirty="0">
                <a:solidFill>
                  <a:schemeClr val="accent1"/>
                </a:solidFill>
                <a:latin typeface="Cambria"/>
                <a:ea typeface="MS PGothic" panose="020B0600070205080204" pitchFamily="34" charset="-128"/>
              </a:rPr>
              <a:t>One block lookahead is used to reduce the miss penalty and bus latency issues that are present while using the prefetch on a miss scheme. </a:t>
            </a:r>
            <a:br>
              <a:rPr lang="en-US" sz="2000" dirty="0">
                <a:solidFill>
                  <a:schemeClr val="accent1"/>
                </a:solidFill>
                <a:latin typeface="Cambria"/>
                <a:ea typeface="MS PGothic" panose="020B0600070205080204" pitchFamily="34" charset="-128"/>
              </a:rPr>
            </a:br>
            <a:endParaRPr lang="en-US" sz="2000" dirty="0">
              <a:solidFill>
                <a:schemeClr val="accent1"/>
              </a:solidFill>
              <a:latin typeface="Cambria"/>
              <a:ea typeface="MS PGothic" panose="020B0600070205080204" pitchFamily="34" charset="-128"/>
            </a:endParaRPr>
          </a:p>
          <a:p>
            <a:pPr marL="457200" indent="-342900">
              <a:spcBef>
                <a:spcPts val="0"/>
              </a:spcBef>
              <a:spcAft>
                <a:spcPts val="0"/>
              </a:spcAft>
              <a:buClr>
                <a:schemeClr val="accent3">
                  <a:lumMod val="60000"/>
                  <a:lumOff val="40000"/>
                </a:schemeClr>
              </a:buClr>
              <a:buSzPts val="1800"/>
              <a:buFont typeface="Wingdings" charset="2"/>
              <a:buChar char="●"/>
            </a:pPr>
            <a:r>
              <a:rPr lang="en-US" sz="2000" dirty="0">
                <a:solidFill>
                  <a:schemeClr val="accent1"/>
                </a:solidFill>
                <a:latin typeface="Cambria"/>
                <a:ea typeface="MS PGothic" panose="020B0600070205080204" pitchFamily="34" charset="-128"/>
              </a:rPr>
              <a:t>One block lookahead differs from prefetch on a miss in terms that in this scheme the subsequent blocks are brought to the cache irrespective of whether it is a hit or a miss. </a:t>
            </a:r>
            <a:br>
              <a:rPr lang="en-US" sz="2000" dirty="0">
                <a:solidFill>
                  <a:schemeClr val="accent1"/>
                </a:solidFill>
                <a:latin typeface="Cambria"/>
                <a:ea typeface="MS PGothic" panose="020B0600070205080204" pitchFamily="34" charset="-128"/>
              </a:rPr>
            </a:br>
            <a:endParaRPr lang="en-US" sz="2000" dirty="0">
              <a:solidFill>
                <a:schemeClr val="accent1"/>
              </a:solidFill>
              <a:latin typeface="Cambria"/>
              <a:ea typeface="MS PGothic" panose="020B0600070205080204" pitchFamily="34" charset="-128"/>
            </a:endParaRPr>
          </a:p>
          <a:p>
            <a:pPr marL="457200" indent="-342900">
              <a:spcBef>
                <a:spcPts val="0"/>
              </a:spcBef>
              <a:spcAft>
                <a:spcPts val="0"/>
              </a:spcAft>
              <a:buClr>
                <a:schemeClr val="accent3">
                  <a:lumMod val="60000"/>
                  <a:lumOff val="40000"/>
                </a:schemeClr>
              </a:buClr>
              <a:buSzPts val="1800"/>
              <a:buFont typeface="Wingdings" charset="2"/>
              <a:buChar char="●"/>
            </a:pPr>
            <a:r>
              <a:rPr lang="en-US" sz="2000" dirty="0">
                <a:solidFill>
                  <a:schemeClr val="accent1"/>
                </a:solidFill>
                <a:latin typeface="Cambria"/>
                <a:ea typeface="MS PGothic" panose="020B0600070205080204" pitchFamily="34" charset="-128"/>
              </a:rPr>
              <a:t>This scheme is more popular with respect to data access since they are more frequent than instructions.</a:t>
            </a:r>
            <a:br>
              <a:rPr lang="en-US" sz="2000" dirty="0">
                <a:solidFill>
                  <a:schemeClr val="accent1"/>
                </a:solidFill>
                <a:latin typeface="Cambria"/>
                <a:ea typeface="MS PGothic" panose="020B0600070205080204" pitchFamily="34" charset="-128"/>
              </a:rPr>
            </a:br>
            <a:endParaRPr lang="en-US" sz="2000" dirty="0">
              <a:solidFill>
                <a:schemeClr val="accent1"/>
              </a:solidFill>
              <a:latin typeface="Cambria"/>
              <a:ea typeface="MS PGothic" panose="020B0600070205080204" pitchFamily="34" charset="-128"/>
            </a:endParaRPr>
          </a:p>
          <a:p>
            <a:pPr marL="457200" indent="-342900">
              <a:spcBef>
                <a:spcPts val="0"/>
              </a:spcBef>
              <a:spcAft>
                <a:spcPts val="0"/>
              </a:spcAft>
              <a:buClr>
                <a:schemeClr val="accent3">
                  <a:lumMod val="60000"/>
                  <a:lumOff val="40000"/>
                </a:schemeClr>
              </a:buClr>
              <a:buSzPts val="1800"/>
              <a:buFont typeface="Wingdings" charset="2"/>
              <a:buChar char="●"/>
            </a:pPr>
            <a:r>
              <a:rPr lang="en-US" sz="2000" dirty="0">
                <a:solidFill>
                  <a:schemeClr val="accent1"/>
                </a:solidFill>
                <a:latin typeface="Cambria"/>
                <a:ea typeface="MS PGothic" panose="020B0600070205080204" pitchFamily="34" charset="-128"/>
              </a:rPr>
              <a:t>BUT a potential drawback is that bringing in a block irrespective of a hit or miss could prove to be detrimental if the data accesses of the prefetched block is incorrect as it would wastefully occupy lot of space in the cache/</a:t>
            </a:r>
            <a:r>
              <a:rPr lang="en-US" sz="2000" dirty="0" err="1">
                <a:solidFill>
                  <a:schemeClr val="accent1"/>
                </a:solidFill>
                <a:latin typeface="Cambria"/>
                <a:ea typeface="MS PGothic" panose="020B0600070205080204" pitchFamily="34" charset="-128"/>
              </a:rPr>
              <a:t>streambuffer</a:t>
            </a:r>
            <a:r>
              <a:rPr lang="en-US" sz="2000" dirty="0">
                <a:solidFill>
                  <a:schemeClr val="accent1"/>
                </a:solidFill>
                <a:latin typeface="Cambria"/>
                <a:ea typeface="MS PGothic" panose="020B0600070205080204" pitchFamily="34" charset="-128"/>
              </a:rPr>
              <a:t>. </a:t>
            </a:r>
          </a:p>
        </p:txBody>
      </p:sp>
    </p:spTree>
    <p:extLst>
      <p:ext uri="{BB962C8B-B14F-4D97-AF65-F5344CB8AC3E}">
        <p14:creationId xmlns:p14="http://schemas.microsoft.com/office/powerpoint/2010/main" val="3118805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F87D-D975-4DC1-856E-92081C02F9B1}"/>
              </a:ext>
            </a:extLst>
          </p:cNvPr>
          <p:cNvSpPr>
            <a:spLocks noGrp="1"/>
          </p:cNvSpPr>
          <p:nvPr>
            <p:ph type="title"/>
          </p:nvPr>
        </p:nvSpPr>
        <p:spPr>
          <a:xfrm>
            <a:off x="311700" y="683827"/>
            <a:ext cx="8520600" cy="810400"/>
          </a:xfrm>
        </p:spPr>
        <p:txBody>
          <a:bodyPr/>
          <a:lstStyle/>
          <a:p>
            <a:r>
              <a:rPr lang="en-US" dirty="0"/>
              <a:t>RESULT EVALUATION</a:t>
            </a:r>
          </a:p>
        </p:txBody>
      </p:sp>
      <p:sp>
        <p:nvSpPr>
          <p:cNvPr id="4" name="Slide Number Placeholder 3">
            <a:extLst>
              <a:ext uri="{FF2B5EF4-FFF2-40B4-BE49-F238E27FC236}">
                <a16:creationId xmlns:a16="http://schemas.microsoft.com/office/drawing/2014/main" id="{8AC4B37C-5303-455F-9523-D5609406BD10}"/>
              </a:ext>
            </a:extLst>
          </p:cNvPr>
          <p:cNvSpPr>
            <a:spLocks noGrp="1"/>
          </p:cNvSpPr>
          <p:nvPr>
            <p:ph type="sldNum" idx="12"/>
          </p:nvPr>
        </p:nvSpPr>
        <p:spPr>
          <a:xfrm>
            <a:off x="10888671" y="5950105"/>
            <a:ext cx="548700" cy="524800"/>
          </a:xfrm>
        </p:spPr>
        <p:txBody>
          <a:bodyPr/>
          <a:lstStyle/>
          <a:p>
            <a:pPr algn="r">
              <a:spcBef>
                <a:spcPts val="0"/>
              </a:spcBef>
              <a:spcAft>
                <a:spcPts val="0"/>
              </a:spcAft>
            </a:pPr>
            <a:fld id="{00000000-1234-1234-1234-123412341234}" type="slidenum">
              <a:rPr lang="en-GB" smtClean="0"/>
              <a:pPr algn="r">
                <a:spcBef>
                  <a:spcPts val="0"/>
                </a:spcBef>
                <a:spcAft>
                  <a:spcPts val="0"/>
                </a:spcAft>
              </a:pPr>
              <a:t>11</a:t>
            </a:fld>
            <a:endParaRPr lang="en-GB"/>
          </a:p>
        </p:txBody>
      </p:sp>
      <p:pic>
        <p:nvPicPr>
          <p:cNvPr id="3" name="Picture 2">
            <a:extLst>
              <a:ext uri="{FF2B5EF4-FFF2-40B4-BE49-F238E27FC236}">
                <a16:creationId xmlns:a16="http://schemas.microsoft.com/office/drawing/2014/main" id="{A56074FB-A121-44D5-83F2-E54BD9476CBE}"/>
              </a:ext>
            </a:extLst>
          </p:cNvPr>
          <p:cNvPicPr>
            <a:picLocks noChangeAspect="1"/>
          </p:cNvPicPr>
          <p:nvPr/>
        </p:nvPicPr>
        <p:blipFill>
          <a:blip r:embed="rId3"/>
          <a:stretch>
            <a:fillRect/>
          </a:stretch>
        </p:blipFill>
        <p:spPr>
          <a:xfrm>
            <a:off x="0" y="1455316"/>
            <a:ext cx="9144000" cy="2286000"/>
          </a:xfrm>
          <a:prstGeom prst="rect">
            <a:avLst/>
          </a:prstGeom>
        </p:spPr>
      </p:pic>
      <p:pic>
        <p:nvPicPr>
          <p:cNvPr id="5" name="Picture 4">
            <a:extLst>
              <a:ext uri="{FF2B5EF4-FFF2-40B4-BE49-F238E27FC236}">
                <a16:creationId xmlns:a16="http://schemas.microsoft.com/office/drawing/2014/main" id="{F2C9565D-0BC0-4148-9DE6-6364957F1347}"/>
              </a:ext>
            </a:extLst>
          </p:cNvPr>
          <p:cNvPicPr>
            <a:picLocks noChangeAspect="1"/>
          </p:cNvPicPr>
          <p:nvPr/>
        </p:nvPicPr>
        <p:blipFill>
          <a:blip r:embed="rId4"/>
          <a:stretch>
            <a:fillRect/>
          </a:stretch>
        </p:blipFill>
        <p:spPr>
          <a:xfrm>
            <a:off x="0" y="3847560"/>
            <a:ext cx="9144000" cy="2152214"/>
          </a:xfrm>
          <a:prstGeom prst="rect">
            <a:avLst/>
          </a:prstGeom>
        </p:spPr>
      </p:pic>
    </p:spTree>
    <p:extLst>
      <p:ext uri="{BB962C8B-B14F-4D97-AF65-F5344CB8AC3E}">
        <p14:creationId xmlns:p14="http://schemas.microsoft.com/office/powerpoint/2010/main" val="305195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9CE212D-8282-43B0-973B-56174E19DA8B}"/>
              </a:ext>
            </a:extLst>
          </p:cNvPr>
          <p:cNvSpPr>
            <a:spLocks noGrp="1"/>
          </p:cNvSpPr>
          <p:nvPr>
            <p:ph type="body" idx="1"/>
          </p:nvPr>
        </p:nvSpPr>
        <p:spPr>
          <a:xfrm>
            <a:off x="1946362" y="5898582"/>
            <a:ext cx="8520600" cy="4452000"/>
          </a:xfrm>
        </p:spPr>
        <p:txBody>
          <a:bodyPr/>
          <a:lstStyle/>
          <a:p>
            <a:r>
              <a:rPr lang="en-US" dirty="0"/>
              <a:t>#of misses V/s Prefetching scheme for IL1 </a:t>
            </a:r>
          </a:p>
        </p:txBody>
      </p:sp>
      <p:sp>
        <p:nvSpPr>
          <p:cNvPr id="4" name="Slide Number Placeholder 3">
            <a:extLst>
              <a:ext uri="{FF2B5EF4-FFF2-40B4-BE49-F238E27FC236}">
                <a16:creationId xmlns:a16="http://schemas.microsoft.com/office/drawing/2014/main" id="{BEA9C9A7-30AF-4996-9165-686EEBF212A7}"/>
              </a:ext>
            </a:extLst>
          </p:cNvPr>
          <p:cNvSpPr>
            <a:spLocks noGrp="1"/>
          </p:cNvSpPr>
          <p:nvPr>
            <p:ph type="sldNum" idx="12"/>
          </p:nvPr>
        </p:nvSpPr>
        <p:spPr/>
        <p:txBody>
          <a:bodyPr/>
          <a:lstStyle/>
          <a:p>
            <a:pPr algn="r">
              <a:spcBef>
                <a:spcPts val="0"/>
              </a:spcBef>
              <a:spcAft>
                <a:spcPts val="0"/>
              </a:spcAft>
            </a:pPr>
            <a:fld id="{00000000-1234-1234-1234-123412341234}" type="slidenum">
              <a:rPr lang="en-GB" smtClean="0"/>
              <a:pPr algn="r">
                <a:spcBef>
                  <a:spcPts val="0"/>
                </a:spcBef>
                <a:spcAft>
                  <a:spcPts val="0"/>
                </a:spcAft>
              </a:pPr>
              <a:t>12</a:t>
            </a:fld>
            <a:endParaRPr lang="en-GB"/>
          </a:p>
        </p:txBody>
      </p:sp>
      <p:pic>
        <p:nvPicPr>
          <p:cNvPr id="5" name="Picture 4">
            <a:extLst>
              <a:ext uri="{FF2B5EF4-FFF2-40B4-BE49-F238E27FC236}">
                <a16:creationId xmlns:a16="http://schemas.microsoft.com/office/drawing/2014/main" id="{3E8354BF-9861-40A5-99D6-CADA766F0A4F}"/>
              </a:ext>
            </a:extLst>
          </p:cNvPr>
          <p:cNvPicPr>
            <a:picLocks noChangeAspect="1"/>
          </p:cNvPicPr>
          <p:nvPr/>
        </p:nvPicPr>
        <p:blipFill>
          <a:blip r:embed="rId2"/>
          <a:stretch>
            <a:fillRect/>
          </a:stretch>
        </p:blipFill>
        <p:spPr>
          <a:xfrm>
            <a:off x="0" y="851966"/>
            <a:ext cx="9144000" cy="5046689"/>
          </a:xfrm>
          <a:prstGeom prst="rect">
            <a:avLst/>
          </a:prstGeom>
        </p:spPr>
      </p:pic>
    </p:spTree>
    <p:extLst>
      <p:ext uri="{BB962C8B-B14F-4D97-AF65-F5344CB8AC3E}">
        <p14:creationId xmlns:p14="http://schemas.microsoft.com/office/powerpoint/2010/main" val="400714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C813E2-50E1-4DD8-8248-2DFB1E3221A5}"/>
              </a:ext>
            </a:extLst>
          </p:cNvPr>
          <p:cNvSpPr>
            <a:spLocks noGrp="1"/>
          </p:cNvSpPr>
          <p:nvPr>
            <p:ph type="sldNum" idx="12"/>
          </p:nvPr>
        </p:nvSpPr>
        <p:spPr/>
        <p:txBody>
          <a:bodyPr/>
          <a:lstStyle/>
          <a:p>
            <a:pPr algn="r">
              <a:spcBef>
                <a:spcPts val="0"/>
              </a:spcBef>
              <a:spcAft>
                <a:spcPts val="0"/>
              </a:spcAft>
            </a:pPr>
            <a:fld id="{00000000-1234-1234-1234-123412341234}" type="slidenum">
              <a:rPr lang="en-GB" smtClean="0"/>
              <a:pPr algn="r">
                <a:spcBef>
                  <a:spcPts val="0"/>
                </a:spcBef>
                <a:spcAft>
                  <a:spcPts val="0"/>
                </a:spcAft>
              </a:pPr>
              <a:t>13</a:t>
            </a:fld>
            <a:endParaRPr lang="en-GB"/>
          </a:p>
        </p:txBody>
      </p:sp>
      <p:pic>
        <p:nvPicPr>
          <p:cNvPr id="5" name="Picture 4">
            <a:extLst>
              <a:ext uri="{FF2B5EF4-FFF2-40B4-BE49-F238E27FC236}">
                <a16:creationId xmlns:a16="http://schemas.microsoft.com/office/drawing/2014/main" id="{CC530432-A6F7-4C0D-AACB-A12878395ACE}"/>
              </a:ext>
            </a:extLst>
          </p:cNvPr>
          <p:cNvPicPr>
            <a:picLocks noChangeAspect="1"/>
          </p:cNvPicPr>
          <p:nvPr/>
        </p:nvPicPr>
        <p:blipFill>
          <a:blip r:embed="rId2"/>
          <a:stretch>
            <a:fillRect/>
          </a:stretch>
        </p:blipFill>
        <p:spPr>
          <a:xfrm>
            <a:off x="0" y="1069144"/>
            <a:ext cx="9144000" cy="4719711"/>
          </a:xfrm>
          <a:prstGeom prst="rect">
            <a:avLst/>
          </a:prstGeom>
        </p:spPr>
      </p:pic>
      <p:sp>
        <p:nvSpPr>
          <p:cNvPr id="6" name="Rectangle 5">
            <a:extLst>
              <a:ext uri="{FF2B5EF4-FFF2-40B4-BE49-F238E27FC236}">
                <a16:creationId xmlns:a16="http://schemas.microsoft.com/office/drawing/2014/main" id="{A7847607-5F63-4E14-AA66-2D205E5BAE4F}"/>
              </a:ext>
            </a:extLst>
          </p:cNvPr>
          <p:cNvSpPr/>
          <p:nvPr/>
        </p:nvSpPr>
        <p:spPr>
          <a:xfrm>
            <a:off x="2451370" y="5830095"/>
            <a:ext cx="5272392" cy="369332"/>
          </a:xfrm>
          <a:prstGeom prst="rect">
            <a:avLst/>
          </a:prstGeom>
        </p:spPr>
        <p:txBody>
          <a:bodyPr wrap="square">
            <a:spAutoFit/>
          </a:bodyPr>
          <a:lstStyle/>
          <a:p>
            <a:r>
              <a:rPr lang="en-US" dirty="0"/>
              <a:t>#of misses V/s Prefetching scheme for DL1 </a:t>
            </a:r>
          </a:p>
        </p:txBody>
      </p:sp>
    </p:spTree>
    <p:extLst>
      <p:ext uri="{BB962C8B-B14F-4D97-AF65-F5344CB8AC3E}">
        <p14:creationId xmlns:p14="http://schemas.microsoft.com/office/powerpoint/2010/main" val="39410310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6C464-E9EA-4E5E-A0BB-79C73B6205A6}"/>
              </a:ext>
            </a:extLst>
          </p:cNvPr>
          <p:cNvSpPr>
            <a:spLocks noGrp="1"/>
          </p:cNvSpPr>
          <p:nvPr>
            <p:ph type="title"/>
          </p:nvPr>
        </p:nvSpPr>
        <p:spPr/>
        <p:txBody>
          <a:bodyPr/>
          <a:lstStyle/>
          <a:p>
            <a:r>
              <a:rPr lang="en-US" dirty="0"/>
              <a:t>RESULT ANALYSIS &amp; CONCLUSION</a:t>
            </a:r>
          </a:p>
        </p:txBody>
      </p:sp>
      <p:sp>
        <p:nvSpPr>
          <p:cNvPr id="3" name="Text Placeholder 2">
            <a:extLst>
              <a:ext uri="{FF2B5EF4-FFF2-40B4-BE49-F238E27FC236}">
                <a16:creationId xmlns:a16="http://schemas.microsoft.com/office/drawing/2014/main" id="{68C86EEF-223E-4A17-BB04-3B0EDCF7E270}"/>
              </a:ext>
            </a:extLst>
          </p:cNvPr>
          <p:cNvSpPr>
            <a:spLocks noGrp="1"/>
          </p:cNvSpPr>
          <p:nvPr>
            <p:ph type="body" idx="1"/>
          </p:nvPr>
        </p:nvSpPr>
        <p:spPr/>
        <p:txBody>
          <a:bodyPr/>
          <a:lstStyle/>
          <a:p>
            <a:r>
              <a:rPr lang="en-US" dirty="0"/>
              <a:t>Miss rates are observed to be far lesser when we have implemented prefetching schemes. </a:t>
            </a:r>
          </a:p>
          <a:p>
            <a:r>
              <a:rPr lang="en-US" dirty="0"/>
              <a:t>OBL provides better performance in terms of reduction of miss rates as compared to Prefetch on a Miss. </a:t>
            </a:r>
          </a:p>
          <a:p>
            <a:r>
              <a:rPr lang="en-US" dirty="0"/>
              <a:t>We also observed that the performance was better visualized when we used the factorial test bench owing to its sequential nature of data.</a:t>
            </a:r>
          </a:p>
        </p:txBody>
      </p:sp>
      <p:sp>
        <p:nvSpPr>
          <p:cNvPr id="4" name="Slide Number Placeholder 3">
            <a:extLst>
              <a:ext uri="{FF2B5EF4-FFF2-40B4-BE49-F238E27FC236}">
                <a16:creationId xmlns:a16="http://schemas.microsoft.com/office/drawing/2014/main" id="{497B4C84-A9C9-4DAA-9453-FD9DE8C7AA65}"/>
              </a:ext>
            </a:extLst>
          </p:cNvPr>
          <p:cNvSpPr>
            <a:spLocks noGrp="1"/>
          </p:cNvSpPr>
          <p:nvPr>
            <p:ph type="sldNum" idx="12"/>
          </p:nvPr>
        </p:nvSpPr>
        <p:spPr/>
        <p:txBody>
          <a:bodyPr/>
          <a:lstStyle/>
          <a:p>
            <a:pPr algn="r">
              <a:spcBef>
                <a:spcPts val="0"/>
              </a:spcBef>
              <a:spcAft>
                <a:spcPts val="0"/>
              </a:spcAft>
            </a:pPr>
            <a:fld id="{00000000-1234-1234-1234-123412341234}" type="slidenum">
              <a:rPr lang="en-GB" smtClean="0"/>
              <a:pPr algn="r">
                <a:spcBef>
                  <a:spcPts val="0"/>
                </a:spcBef>
                <a:spcAft>
                  <a:spcPts val="0"/>
                </a:spcAft>
              </a:pPr>
              <a:t>14</a:t>
            </a:fld>
            <a:endParaRPr lang="en-GB"/>
          </a:p>
        </p:txBody>
      </p:sp>
    </p:spTree>
    <p:extLst>
      <p:ext uri="{BB962C8B-B14F-4D97-AF65-F5344CB8AC3E}">
        <p14:creationId xmlns:p14="http://schemas.microsoft.com/office/powerpoint/2010/main" val="120305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311700" y="671832"/>
            <a:ext cx="8520600" cy="607800"/>
          </a:xfrm>
          <a:prstGeom prst="rect">
            <a:avLst/>
          </a:prstGeom>
        </p:spPr>
        <p:txBody>
          <a:bodyPr spcFirstLastPara="1" vert="horz" wrap="square" lIns="91425" tIns="91425" rIns="91425" bIns="91425" numCol="1" anchor="t" anchorCtr="0" compatLnSpc="1">
            <a:prstTxWarp prst="textNoShape">
              <a:avLst/>
            </a:prstTxWarp>
            <a:noAutofit/>
          </a:bodyPr>
          <a:lstStyle/>
          <a:p>
            <a:r>
              <a:rPr lang="en-GB" dirty="0"/>
              <a:t>PROBLEMS/ ROADBLOCKS</a:t>
            </a:r>
            <a:endParaRPr dirty="0"/>
          </a:p>
        </p:txBody>
      </p:sp>
      <p:sp>
        <p:nvSpPr>
          <p:cNvPr id="110" name="Google Shape;110;p17"/>
          <p:cNvSpPr txBox="1">
            <a:spLocks noGrp="1"/>
          </p:cNvSpPr>
          <p:nvPr>
            <p:ph type="body" idx="1"/>
          </p:nvPr>
        </p:nvSpPr>
        <p:spPr>
          <a:xfrm>
            <a:off x="311700" y="1498060"/>
            <a:ext cx="8520600" cy="3928065"/>
          </a:xfrm>
          <a:prstGeom prst="rect">
            <a:avLst/>
          </a:prstGeom>
        </p:spPr>
        <p:txBody>
          <a:bodyPr spcFirstLastPara="1" vert="horz" wrap="square" lIns="91425" tIns="91425" rIns="91425" bIns="91425" numCol="1" anchor="t" anchorCtr="0" compatLnSpc="1">
            <a:prstTxWarp prst="textNoShape">
              <a:avLst/>
            </a:prstTxWarp>
            <a:noAutofit/>
          </a:bodyPr>
          <a:lstStyle/>
          <a:p>
            <a:pPr>
              <a:buAutoNum type="arabicPeriod"/>
            </a:pPr>
            <a:r>
              <a:rPr lang="en-GB" dirty="0"/>
              <a:t>Conversion of external testbenches into a format compatible with </a:t>
            </a:r>
            <a:r>
              <a:rPr lang="en-GB" dirty="0" err="1"/>
              <a:t>Simplescalar</a:t>
            </a:r>
            <a:r>
              <a:rPr lang="en-GB" dirty="0"/>
              <a:t>.</a:t>
            </a:r>
            <a:endParaRPr dirty="0"/>
          </a:p>
          <a:p>
            <a:pPr>
              <a:buFont typeface="Wingdings" charset="2"/>
              <a:buAutoNum type="arabicPeriod"/>
            </a:pPr>
            <a:r>
              <a:rPr lang="en-GB" dirty="0"/>
              <a:t>Errors faced during compilation, related to Stream Buffer ( Proper Execution. </a:t>
            </a:r>
            <a:br>
              <a:rPr lang="en-GB" dirty="0"/>
            </a:br>
            <a:br>
              <a:rPr lang="en-GB" dirty="0"/>
            </a:br>
            <a:r>
              <a:rPr lang="en-GB" b="1" u="sng" dirty="0"/>
              <a:t>How did we resolve it?</a:t>
            </a:r>
          </a:p>
          <a:p>
            <a:pPr>
              <a:buAutoNum type="arabicPeriod"/>
            </a:pPr>
            <a:r>
              <a:rPr lang="en-GB" dirty="0"/>
              <a:t>Used the little endian compiler</a:t>
            </a:r>
          </a:p>
          <a:p>
            <a:pPr>
              <a:buAutoNum type="arabicPeriod"/>
            </a:pPr>
            <a:r>
              <a:rPr lang="en-GB" dirty="0"/>
              <a:t>Deliberately created an error in </a:t>
            </a:r>
            <a:r>
              <a:rPr lang="en-GB" dirty="0" err="1"/>
              <a:t>cache.c</a:t>
            </a:r>
            <a:r>
              <a:rPr lang="en-GB" dirty="0"/>
              <a:t> file and then reran it. </a:t>
            </a:r>
            <a:endParaRPr dirty="0"/>
          </a:p>
          <a:p>
            <a:pPr marL="0" indent="0">
              <a:spcBef>
                <a:spcPts val="1600"/>
              </a:spcBef>
              <a:buNone/>
            </a:pPr>
            <a:endParaRPr dirty="0"/>
          </a:p>
          <a:p>
            <a:pPr marL="0" indent="0">
              <a:spcBef>
                <a:spcPts val="1600"/>
              </a:spcBef>
              <a:spcAft>
                <a:spcPts val="1600"/>
              </a:spcAft>
              <a:buNone/>
            </a:pP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C28F78-A03F-4BD7-981C-6DAD478087E4}"/>
              </a:ext>
            </a:extLst>
          </p:cNvPr>
          <p:cNvSpPr txBox="1"/>
          <p:nvPr/>
        </p:nvSpPr>
        <p:spPr>
          <a:xfrm>
            <a:off x="8094678" y="6334780"/>
            <a:ext cx="798990"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48/48</a:t>
            </a:r>
          </a:p>
        </p:txBody>
      </p:sp>
    </p:spTree>
    <p:extLst>
      <p:ext uri="{BB962C8B-B14F-4D97-AF65-F5344CB8AC3E}">
        <p14:creationId xmlns:p14="http://schemas.microsoft.com/office/powerpoint/2010/main" val="2036655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399249" y="863125"/>
            <a:ext cx="8520600" cy="607800"/>
          </a:xfrm>
          <a:prstGeom prst="rect">
            <a:avLst/>
          </a:prstGeom>
        </p:spPr>
        <p:txBody>
          <a:bodyPr spcFirstLastPara="1" vert="horz" wrap="square" lIns="91425" tIns="91425" rIns="91425" bIns="91425" numCol="1" anchor="t" anchorCtr="0" compatLnSpc="1">
            <a:prstTxWarp prst="textNoShape">
              <a:avLst/>
            </a:prstTxWarp>
            <a:noAutofit/>
          </a:bodyPr>
          <a:lstStyle/>
          <a:p>
            <a:r>
              <a:rPr lang="en-GB" dirty="0"/>
              <a:t>‘</a:t>
            </a:r>
            <a:r>
              <a:rPr lang="en-GB" dirty="0" err="1"/>
              <a:t>ForCache</a:t>
            </a:r>
            <a:r>
              <a:rPr lang="en-GB" dirty="0"/>
              <a:t>’ TEAM</a:t>
            </a:r>
            <a:endParaRPr dirty="0"/>
          </a:p>
        </p:txBody>
      </p:sp>
      <p:sp>
        <p:nvSpPr>
          <p:cNvPr id="92" name="Google Shape;92;p14"/>
          <p:cNvSpPr txBox="1">
            <a:spLocks noGrp="1"/>
          </p:cNvSpPr>
          <p:nvPr>
            <p:ph type="body" idx="1"/>
          </p:nvPr>
        </p:nvSpPr>
        <p:spPr>
          <a:xfrm>
            <a:off x="477070" y="1661311"/>
            <a:ext cx="8520600" cy="3339000"/>
          </a:xfrm>
          <a:prstGeom prst="rect">
            <a:avLst/>
          </a:prstGeom>
        </p:spPr>
        <p:txBody>
          <a:bodyPr spcFirstLastPara="1" vert="horz" wrap="square" lIns="91425" tIns="91425" rIns="91425" bIns="91425" numCol="1" anchor="t" anchorCtr="0" compatLnSpc="1">
            <a:prstTxWarp prst="textNoShape">
              <a:avLst/>
            </a:prstTxWarp>
            <a:noAutofit/>
          </a:bodyPr>
          <a:lstStyle/>
          <a:p>
            <a:pPr marL="419100">
              <a:buSzPts val="2400"/>
              <a:buFont typeface="Wingdings" panose="05000000000000000000" pitchFamily="2" charset="2"/>
              <a:buChar char="§"/>
            </a:pPr>
            <a:r>
              <a:rPr lang="en-GB" dirty="0"/>
              <a:t>AKASH THYAGARAJA – UFID : 41845521</a:t>
            </a:r>
            <a:endParaRPr dirty="0"/>
          </a:p>
          <a:p>
            <a:pPr marL="419100">
              <a:buSzPts val="2400"/>
              <a:buFont typeface="Wingdings" panose="05000000000000000000" pitchFamily="2" charset="2"/>
              <a:buChar char="§"/>
            </a:pPr>
            <a:r>
              <a:rPr lang="en-GB" dirty="0"/>
              <a:t>ANUSHKA SWARUP – UFID : 84317011</a:t>
            </a:r>
            <a:endParaRPr dirty="0"/>
          </a:p>
          <a:p>
            <a:pPr marL="419100">
              <a:buSzPts val="2400"/>
              <a:buFont typeface="Wingdings" panose="05000000000000000000" pitchFamily="2" charset="2"/>
              <a:buChar char="§"/>
            </a:pPr>
            <a:r>
              <a:rPr lang="en-GB" dirty="0"/>
              <a:t>MEDINI ARADHYA – UFID : 30181202</a:t>
            </a:r>
            <a:endParaRPr dirty="0"/>
          </a:p>
          <a:p>
            <a:pPr marL="419100">
              <a:buSzPts val="2400"/>
              <a:buFont typeface="Wingdings" panose="05000000000000000000" pitchFamily="2" charset="2"/>
              <a:buChar char="§"/>
            </a:pPr>
            <a:r>
              <a:rPr lang="en-GB" dirty="0"/>
              <a:t>VARANASI NAGA VENKATA SAI – UFID: 10924981</a:t>
            </a:r>
            <a:endParaRPr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311700" y="1001516"/>
            <a:ext cx="8520600" cy="607800"/>
          </a:xfrm>
          <a:prstGeom prst="rect">
            <a:avLst/>
          </a:prstGeom>
        </p:spPr>
        <p:txBody>
          <a:bodyPr spcFirstLastPara="1" vert="horz" wrap="square" lIns="91425" tIns="91425" rIns="91425" bIns="91425" numCol="1" anchor="t" anchorCtr="0" compatLnSpc="1">
            <a:prstTxWarp prst="textNoShape">
              <a:avLst/>
            </a:prstTxWarp>
            <a:noAutofit/>
          </a:bodyPr>
          <a:lstStyle/>
          <a:p>
            <a:r>
              <a:rPr lang="en-GB" dirty="0"/>
              <a:t>INTRODUCTION</a:t>
            </a:r>
            <a:endParaRPr dirty="0"/>
          </a:p>
        </p:txBody>
      </p:sp>
      <p:sp>
        <p:nvSpPr>
          <p:cNvPr id="98" name="Google Shape;98;p15"/>
          <p:cNvSpPr txBox="1">
            <a:spLocks noGrp="1"/>
          </p:cNvSpPr>
          <p:nvPr>
            <p:ph type="body" idx="1"/>
          </p:nvPr>
        </p:nvSpPr>
        <p:spPr>
          <a:xfrm>
            <a:off x="204696" y="1759500"/>
            <a:ext cx="8520600" cy="3339000"/>
          </a:xfrm>
          <a:prstGeom prst="rect">
            <a:avLst/>
          </a:prstGeom>
        </p:spPr>
        <p:txBody>
          <a:bodyPr spcFirstLastPara="1" vert="horz" wrap="square" lIns="91425" tIns="91425" rIns="91425" bIns="91425" numCol="1" anchor="t" anchorCtr="0" compatLnSpc="1">
            <a:prstTxWarp prst="textNoShape">
              <a:avLst/>
            </a:prstTxWarp>
            <a:noAutofit/>
          </a:bodyPr>
          <a:lstStyle/>
          <a:p>
            <a:pPr>
              <a:buFont typeface="Wingdings" panose="05000000000000000000" pitchFamily="2" charset="2"/>
              <a:buChar char="§"/>
            </a:pPr>
            <a:r>
              <a:rPr lang="en-GB" sz="2400" b="1" u="sng" dirty="0"/>
              <a:t>Objective: </a:t>
            </a:r>
            <a:r>
              <a:rPr lang="en-GB" dirty="0"/>
              <a:t>To implement two prefetching schemes namely </a:t>
            </a:r>
            <a:r>
              <a:rPr lang="en-GB" b="1" u="sng" dirty="0"/>
              <a:t>Prefetch On a Miss</a:t>
            </a:r>
            <a:r>
              <a:rPr lang="en-GB" dirty="0"/>
              <a:t> and </a:t>
            </a:r>
            <a:r>
              <a:rPr lang="en-GB" b="1" u="sng" dirty="0"/>
              <a:t>One Block Look Ahead </a:t>
            </a:r>
            <a:r>
              <a:rPr lang="en-GB" dirty="0"/>
              <a:t>and comparing the performance of both.</a:t>
            </a:r>
          </a:p>
          <a:p>
            <a:pPr>
              <a:buFont typeface="Wingdings" panose="05000000000000000000" pitchFamily="2" charset="2"/>
              <a:buChar char="§"/>
            </a:pPr>
            <a:r>
              <a:rPr lang="en-US" sz="2400" b="1" u="sng" dirty="0"/>
              <a:t>Tools:</a:t>
            </a:r>
            <a:r>
              <a:rPr lang="en-US" sz="2400" u="sng" dirty="0"/>
              <a:t> </a:t>
            </a:r>
            <a:r>
              <a:rPr lang="en-US" dirty="0"/>
              <a:t>The Implementation and Simulation will be done on Simple Scalar. </a:t>
            </a:r>
          </a:p>
          <a:p>
            <a:pPr>
              <a:buFont typeface="Wingdings" panose="05000000000000000000" pitchFamily="2" charset="2"/>
              <a:buChar char="§"/>
            </a:pPr>
            <a:r>
              <a:rPr lang="en-GB" sz="2400" b="1" u="sng" dirty="0"/>
              <a:t>Motivation : </a:t>
            </a:r>
            <a:br>
              <a:rPr lang="en-GB" b="1" u="sng" dirty="0"/>
            </a:br>
            <a:r>
              <a:rPr lang="en-US" dirty="0"/>
              <a:t>Recently, microprocessors have seen a considerable increase in speed but this trend has not been visible by memory access time. This has a counter effect on the microprocessors performance since they have to wait for multiple clock cycles for data from the memory. In an effort to solve this issue, cache memories have become very popular. Caches are prone to hit and miss rates. This issue can be mitigated by making use of prefetching mechanisms. </a:t>
            </a:r>
          </a:p>
          <a:p>
            <a:pPr marL="0" indent="0">
              <a:spcBef>
                <a:spcPts val="1600"/>
              </a:spcBef>
              <a:buNone/>
            </a:pPr>
            <a:endParaRPr dirty="0"/>
          </a:p>
          <a:p>
            <a:pPr marL="0" indent="0">
              <a:spcBef>
                <a:spcPts val="1600"/>
              </a:spcBef>
              <a:spcAft>
                <a:spcPts val="16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311700" y="1001516"/>
            <a:ext cx="8520600" cy="607800"/>
          </a:xfrm>
          <a:prstGeom prst="rect">
            <a:avLst/>
          </a:prstGeom>
        </p:spPr>
        <p:txBody>
          <a:bodyPr spcFirstLastPara="1" vert="horz" wrap="square" lIns="91425" tIns="91425" rIns="91425" bIns="91425" numCol="1" anchor="t" anchorCtr="0" compatLnSpc="1">
            <a:prstTxWarp prst="textNoShape">
              <a:avLst/>
            </a:prstTxWarp>
            <a:noAutofit/>
          </a:bodyPr>
          <a:lstStyle/>
          <a:p>
            <a:r>
              <a:rPr lang="en-GB" dirty="0"/>
              <a:t>INTRODUCTION</a:t>
            </a:r>
            <a:endParaRPr dirty="0"/>
          </a:p>
        </p:txBody>
      </p:sp>
      <p:sp>
        <p:nvSpPr>
          <p:cNvPr id="98" name="Google Shape;98;p15"/>
          <p:cNvSpPr txBox="1">
            <a:spLocks noGrp="1"/>
          </p:cNvSpPr>
          <p:nvPr>
            <p:ph type="body" idx="1"/>
          </p:nvPr>
        </p:nvSpPr>
        <p:spPr>
          <a:xfrm>
            <a:off x="204696" y="1333393"/>
            <a:ext cx="8520600" cy="3339000"/>
          </a:xfrm>
          <a:prstGeom prst="rect">
            <a:avLst/>
          </a:prstGeom>
        </p:spPr>
        <p:txBody>
          <a:bodyPr spcFirstLastPara="1" vert="horz" wrap="square" lIns="91425" tIns="91425" rIns="91425" bIns="91425" numCol="1" anchor="t" anchorCtr="0" compatLnSpc="1">
            <a:prstTxWarp prst="textNoShape">
              <a:avLst/>
            </a:prstTxWarp>
            <a:noAutofit/>
          </a:bodyPr>
          <a:lstStyle/>
          <a:p>
            <a:pPr marL="342900">
              <a:spcBef>
                <a:spcPts val="1600"/>
              </a:spcBef>
              <a:buFont typeface="Wingdings" panose="05000000000000000000" pitchFamily="2" charset="2"/>
              <a:buChar char="§"/>
            </a:pPr>
            <a:endParaRPr dirty="0"/>
          </a:p>
          <a:p>
            <a:pPr>
              <a:buFont typeface="Wingdings" panose="05000000000000000000" pitchFamily="2" charset="2"/>
              <a:buChar char="§"/>
            </a:pPr>
            <a:r>
              <a:rPr lang="en-US" dirty="0"/>
              <a:t>The two Prefetching schemes we will be implanting are explained below:</a:t>
            </a:r>
            <a:br>
              <a:rPr lang="en-US" dirty="0"/>
            </a:br>
            <a:r>
              <a:rPr lang="en-US" dirty="0"/>
              <a:t>a) </a:t>
            </a:r>
            <a:r>
              <a:rPr lang="en-US" b="1" dirty="0"/>
              <a:t>Prefetch on Miss </a:t>
            </a:r>
            <a:r>
              <a:rPr lang="en-US" dirty="0"/>
              <a:t>–  When there is a block ‘n’ missing from cache, this technique would fetch blocks ‘n’ &amp; ’n+1’. Block ’n’ goes to cache and ‘n+1’ goes to stream buffer.</a:t>
            </a:r>
            <a:br>
              <a:rPr lang="en-US" dirty="0"/>
            </a:br>
            <a:r>
              <a:rPr lang="en-US" dirty="0"/>
              <a:t>b)</a:t>
            </a:r>
            <a:r>
              <a:rPr lang="en-US" b="1" dirty="0"/>
              <a:t>OBL</a:t>
            </a:r>
            <a:r>
              <a:rPr lang="en-US" dirty="0"/>
              <a:t> (One Block Lookahead) - When block ’n’ is accessed in cache; regardless of hit or miss block ’n+1’ is fetched. </a:t>
            </a:r>
            <a:br>
              <a:rPr lang="en-US" dirty="0"/>
            </a:br>
            <a:endParaRPr lang="en-US" dirty="0"/>
          </a:p>
          <a:p>
            <a:pPr>
              <a:buFont typeface="Wingdings" panose="05000000000000000000" pitchFamily="2" charset="2"/>
              <a:buChar char="§"/>
            </a:pPr>
            <a:r>
              <a:rPr lang="en-US" dirty="0"/>
              <a:t>We will be performing a comparative study of these two prefetching schemes implemented on Simple Scalar. Concluding with the performance of each individual scheme for various cases and analyze the performance in each case. </a:t>
            </a:r>
          </a:p>
          <a:p>
            <a:pPr marL="0" indent="0">
              <a:spcBef>
                <a:spcPts val="1600"/>
              </a:spcBef>
              <a:spcAft>
                <a:spcPts val="1600"/>
              </a:spcAft>
              <a:buNone/>
            </a:pPr>
            <a:endParaRPr dirty="0"/>
          </a:p>
        </p:txBody>
      </p:sp>
    </p:spTree>
    <p:extLst>
      <p:ext uri="{BB962C8B-B14F-4D97-AF65-F5344CB8AC3E}">
        <p14:creationId xmlns:p14="http://schemas.microsoft.com/office/powerpoint/2010/main" val="2670854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43029-2FB8-4882-A6FF-C003424E3BD3}"/>
              </a:ext>
            </a:extLst>
          </p:cNvPr>
          <p:cNvSpPr>
            <a:spLocks noGrp="1"/>
          </p:cNvSpPr>
          <p:nvPr>
            <p:ph type="title"/>
          </p:nvPr>
        </p:nvSpPr>
        <p:spPr>
          <a:xfrm>
            <a:off x="311700" y="719679"/>
            <a:ext cx="8520600" cy="810400"/>
          </a:xfrm>
        </p:spPr>
        <p:txBody>
          <a:bodyPr/>
          <a:lstStyle/>
          <a:p>
            <a:r>
              <a:rPr lang="en-US" dirty="0"/>
              <a:t>WORK DONE :</a:t>
            </a:r>
          </a:p>
        </p:txBody>
      </p:sp>
      <p:sp>
        <p:nvSpPr>
          <p:cNvPr id="3" name="Text Placeholder 2">
            <a:extLst>
              <a:ext uri="{FF2B5EF4-FFF2-40B4-BE49-F238E27FC236}">
                <a16:creationId xmlns:a16="http://schemas.microsoft.com/office/drawing/2014/main" id="{CAF84F5E-9305-497A-AD7D-702573EF5AEE}"/>
              </a:ext>
            </a:extLst>
          </p:cNvPr>
          <p:cNvSpPr>
            <a:spLocks noGrp="1"/>
          </p:cNvSpPr>
          <p:nvPr>
            <p:ph type="body" idx="1"/>
          </p:nvPr>
        </p:nvSpPr>
        <p:spPr/>
        <p:txBody>
          <a:bodyPr/>
          <a:lstStyle/>
          <a:p>
            <a:r>
              <a:rPr lang="en-US" dirty="0"/>
              <a:t>Successfully Implemented ‘Prefect on a </a:t>
            </a:r>
            <a:r>
              <a:rPr lang="en-US" dirty="0" err="1"/>
              <a:t>miss’</a:t>
            </a:r>
            <a:r>
              <a:rPr lang="en-US" dirty="0"/>
              <a:t> and ‘One Block Lookahead’ scheme on Simple scalar. </a:t>
            </a:r>
          </a:p>
          <a:p>
            <a:r>
              <a:rPr lang="en-US" dirty="0"/>
              <a:t>Conducted preliminary analysis with following test benches: </a:t>
            </a:r>
            <a:br>
              <a:rPr lang="en-US" dirty="0"/>
            </a:br>
            <a:r>
              <a:rPr lang="en-US" dirty="0"/>
              <a:t>a) Anagram</a:t>
            </a:r>
            <a:br>
              <a:rPr lang="en-US" dirty="0"/>
            </a:br>
            <a:r>
              <a:rPr lang="en-US" dirty="0"/>
              <a:t>b) Test-Math</a:t>
            </a:r>
            <a:br>
              <a:rPr lang="en-US" dirty="0"/>
            </a:br>
            <a:r>
              <a:rPr lang="en-US" dirty="0"/>
              <a:t>c) Factorial</a:t>
            </a:r>
          </a:p>
          <a:p>
            <a:r>
              <a:rPr lang="en-US" dirty="0"/>
              <a:t>d) Test-</a:t>
            </a:r>
            <a:r>
              <a:rPr lang="en-US" dirty="0" err="1"/>
              <a:t>llong</a:t>
            </a:r>
            <a:endParaRPr lang="en-US" dirty="0"/>
          </a:p>
          <a:p>
            <a:r>
              <a:rPr lang="en-US" dirty="0"/>
              <a:t>e) Test-</a:t>
            </a:r>
            <a:r>
              <a:rPr lang="en-US" dirty="0" err="1"/>
              <a:t>lswlr</a:t>
            </a:r>
            <a:endParaRPr lang="en-US" dirty="0"/>
          </a:p>
          <a:p>
            <a:r>
              <a:rPr lang="en-US" dirty="0"/>
              <a:t>Resolved errors faced during the implementation of the cache prefetch schemes. </a:t>
            </a:r>
          </a:p>
          <a:p>
            <a:r>
              <a:rPr lang="en-US" dirty="0"/>
              <a:t>Result Evaluation and Report writing. </a:t>
            </a:r>
          </a:p>
        </p:txBody>
      </p:sp>
      <p:sp>
        <p:nvSpPr>
          <p:cNvPr id="4" name="Slide Number Placeholder 3">
            <a:extLst>
              <a:ext uri="{FF2B5EF4-FFF2-40B4-BE49-F238E27FC236}">
                <a16:creationId xmlns:a16="http://schemas.microsoft.com/office/drawing/2014/main" id="{8599220A-5939-4CFB-8EF5-2AF819B91D0F}"/>
              </a:ext>
            </a:extLst>
          </p:cNvPr>
          <p:cNvSpPr>
            <a:spLocks noGrp="1"/>
          </p:cNvSpPr>
          <p:nvPr>
            <p:ph type="sldNum" idx="12"/>
          </p:nvPr>
        </p:nvSpPr>
        <p:spPr/>
        <p:txBody>
          <a:bodyPr/>
          <a:lstStyle/>
          <a:p>
            <a:pPr algn="r">
              <a:spcBef>
                <a:spcPts val="0"/>
              </a:spcBef>
              <a:spcAft>
                <a:spcPts val="0"/>
              </a:spcAft>
            </a:pPr>
            <a:fld id="{00000000-1234-1234-1234-123412341234}" type="slidenum">
              <a:rPr lang="en-GB" smtClean="0"/>
              <a:pPr algn="r">
                <a:spcBef>
                  <a:spcPts val="0"/>
                </a:spcBef>
                <a:spcAft>
                  <a:spcPts val="0"/>
                </a:spcAft>
              </a:pPr>
              <a:t>5</a:t>
            </a:fld>
            <a:endParaRPr lang="en-GB"/>
          </a:p>
        </p:txBody>
      </p:sp>
    </p:spTree>
    <p:extLst>
      <p:ext uri="{BB962C8B-B14F-4D97-AF65-F5344CB8AC3E}">
        <p14:creationId xmlns:p14="http://schemas.microsoft.com/office/powerpoint/2010/main" val="1051558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747B0-076B-472E-9D84-3B982272F783}"/>
              </a:ext>
            </a:extLst>
          </p:cNvPr>
          <p:cNvSpPr>
            <a:spLocks noGrp="1"/>
          </p:cNvSpPr>
          <p:nvPr>
            <p:ph type="title"/>
          </p:nvPr>
        </p:nvSpPr>
        <p:spPr>
          <a:xfrm>
            <a:off x="408976" y="955786"/>
            <a:ext cx="8520600" cy="810400"/>
          </a:xfrm>
        </p:spPr>
        <p:txBody>
          <a:bodyPr/>
          <a:lstStyle/>
          <a:p>
            <a:r>
              <a:rPr lang="en-US" dirty="0"/>
              <a:t>STREAM BUFFER</a:t>
            </a:r>
          </a:p>
        </p:txBody>
      </p:sp>
      <p:sp>
        <p:nvSpPr>
          <p:cNvPr id="4" name="Slide Number Placeholder 3">
            <a:extLst>
              <a:ext uri="{FF2B5EF4-FFF2-40B4-BE49-F238E27FC236}">
                <a16:creationId xmlns:a16="http://schemas.microsoft.com/office/drawing/2014/main" id="{F34D1E8B-D5D4-40C5-BB16-7B376BC6AC33}"/>
              </a:ext>
            </a:extLst>
          </p:cNvPr>
          <p:cNvSpPr>
            <a:spLocks noGrp="1"/>
          </p:cNvSpPr>
          <p:nvPr>
            <p:ph type="sldNum" idx="12"/>
          </p:nvPr>
        </p:nvSpPr>
        <p:spPr/>
        <p:txBody>
          <a:bodyPr/>
          <a:lstStyle/>
          <a:p>
            <a:pPr algn="r">
              <a:spcBef>
                <a:spcPts val="0"/>
              </a:spcBef>
              <a:spcAft>
                <a:spcPts val="0"/>
              </a:spcAft>
            </a:pPr>
            <a:fld id="{00000000-1234-1234-1234-123412341234}" type="slidenum">
              <a:rPr lang="en-GB" smtClean="0"/>
              <a:pPr algn="r">
                <a:spcBef>
                  <a:spcPts val="0"/>
                </a:spcBef>
                <a:spcAft>
                  <a:spcPts val="0"/>
                </a:spcAft>
              </a:pPr>
              <a:t>6</a:t>
            </a:fld>
            <a:endParaRPr lang="en-GB"/>
          </a:p>
        </p:txBody>
      </p:sp>
      <p:grpSp>
        <p:nvGrpSpPr>
          <p:cNvPr id="5" name="Group 4">
            <a:extLst>
              <a:ext uri="{FF2B5EF4-FFF2-40B4-BE49-F238E27FC236}">
                <a16:creationId xmlns:a16="http://schemas.microsoft.com/office/drawing/2014/main" id="{A70E4E92-F9F7-4B7C-830F-0061D4E2C726}"/>
              </a:ext>
            </a:extLst>
          </p:cNvPr>
          <p:cNvGrpSpPr/>
          <p:nvPr/>
        </p:nvGrpSpPr>
        <p:grpSpPr>
          <a:xfrm>
            <a:off x="513034" y="3127406"/>
            <a:ext cx="7473269" cy="1537778"/>
            <a:chOff x="1405855" y="3527652"/>
            <a:chExt cx="6548136" cy="1537778"/>
          </a:xfrm>
        </p:grpSpPr>
        <p:sp>
          <p:nvSpPr>
            <p:cNvPr id="7" name="Rectangle 6">
              <a:extLst>
                <a:ext uri="{FF2B5EF4-FFF2-40B4-BE49-F238E27FC236}">
                  <a16:creationId xmlns:a16="http://schemas.microsoft.com/office/drawing/2014/main" id="{B3EE03D7-AA06-4E7D-95AD-315DF6CD1412}"/>
                </a:ext>
              </a:extLst>
            </p:cNvPr>
            <p:cNvSpPr/>
            <p:nvPr/>
          </p:nvSpPr>
          <p:spPr>
            <a:xfrm>
              <a:off x="6817319" y="3527652"/>
              <a:ext cx="1136672" cy="84122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Lower Level</a:t>
              </a:r>
            </a:p>
            <a:p>
              <a:pPr algn="ctr"/>
              <a:r>
                <a:rPr lang="en-US" dirty="0"/>
                <a:t>Memory</a:t>
              </a:r>
            </a:p>
          </p:txBody>
        </p:sp>
        <p:sp>
          <p:nvSpPr>
            <p:cNvPr id="8" name="Rectangle 7">
              <a:extLst>
                <a:ext uri="{FF2B5EF4-FFF2-40B4-BE49-F238E27FC236}">
                  <a16:creationId xmlns:a16="http://schemas.microsoft.com/office/drawing/2014/main" id="{66CBA48D-8382-4150-9B7F-76FCCEAA8528}"/>
                </a:ext>
              </a:extLst>
            </p:cNvPr>
            <p:cNvSpPr/>
            <p:nvPr/>
          </p:nvSpPr>
          <p:spPr>
            <a:xfrm>
              <a:off x="1405855" y="3560323"/>
              <a:ext cx="1133068" cy="841220"/>
            </a:xfrm>
            <a:prstGeom prst="rect">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CPU</a:t>
              </a:r>
            </a:p>
          </p:txBody>
        </p:sp>
        <p:sp>
          <p:nvSpPr>
            <p:cNvPr id="9" name="Rectangle 8">
              <a:extLst>
                <a:ext uri="{FF2B5EF4-FFF2-40B4-BE49-F238E27FC236}">
                  <a16:creationId xmlns:a16="http://schemas.microsoft.com/office/drawing/2014/main" id="{5D39F518-4A76-4BDF-A3E8-D61FBA5E2B67}"/>
                </a:ext>
              </a:extLst>
            </p:cNvPr>
            <p:cNvSpPr/>
            <p:nvPr/>
          </p:nvSpPr>
          <p:spPr>
            <a:xfrm>
              <a:off x="3304165" y="3560323"/>
              <a:ext cx="1031131" cy="84122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L1 Cache</a:t>
              </a:r>
            </a:p>
          </p:txBody>
        </p:sp>
        <p:sp>
          <p:nvSpPr>
            <p:cNvPr id="10" name="Rectangle 9">
              <a:extLst>
                <a:ext uri="{FF2B5EF4-FFF2-40B4-BE49-F238E27FC236}">
                  <a16:creationId xmlns:a16="http://schemas.microsoft.com/office/drawing/2014/main" id="{53D58956-2750-46B6-9C71-174AEACE4BF9}"/>
                </a:ext>
              </a:extLst>
            </p:cNvPr>
            <p:cNvSpPr/>
            <p:nvPr/>
          </p:nvSpPr>
          <p:spPr>
            <a:xfrm>
              <a:off x="5245876" y="4540359"/>
              <a:ext cx="1031131" cy="525071"/>
            </a:xfrm>
            <a:prstGeom prst="rect">
              <a:avLst/>
            </a:prstGeom>
            <a:solidFill>
              <a:schemeClr val="accent4">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Stream Buffer 3</a:t>
              </a:r>
            </a:p>
          </p:txBody>
        </p:sp>
        <p:cxnSp>
          <p:nvCxnSpPr>
            <p:cNvPr id="11" name="Straight Arrow Connector 10">
              <a:extLst>
                <a:ext uri="{FF2B5EF4-FFF2-40B4-BE49-F238E27FC236}">
                  <a16:creationId xmlns:a16="http://schemas.microsoft.com/office/drawing/2014/main" id="{8AAC5634-7F4B-4127-8D33-39FF699266E1}"/>
                </a:ext>
              </a:extLst>
            </p:cNvPr>
            <p:cNvCxnSpPr/>
            <p:nvPr/>
          </p:nvCxnSpPr>
          <p:spPr>
            <a:xfrm>
              <a:off x="2577830" y="3988340"/>
              <a:ext cx="603115"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68458165-2793-4B63-8DB6-9086141D3D11}"/>
                </a:ext>
              </a:extLst>
            </p:cNvPr>
            <p:cNvCxnSpPr>
              <a:cxnSpLocks/>
            </p:cNvCxnSpPr>
            <p:nvPr/>
          </p:nvCxnSpPr>
          <p:spPr>
            <a:xfrm>
              <a:off x="4461754" y="3988340"/>
              <a:ext cx="677694"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grpSp>
      <p:sp>
        <p:nvSpPr>
          <p:cNvPr id="19" name="Rectangle 18">
            <a:extLst>
              <a:ext uri="{FF2B5EF4-FFF2-40B4-BE49-F238E27FC236}">
                <a16:creationId xmlns:a16="http://schemas.microsoft.com/office/drawing/2014/main" id="{9598BB18-77B2-4B1D-A7D6-1F496E8C8DD9}"/>
              </a:ext>
            </a:extLst>
          </p:cNvPr>
          <p:cNvSpPr/>
          <p:nvPr/>
        </p:nvSpPr>
        <p:spPr>
          <a:xfrm>
            <a:off x="4895580" y="3285450"/>
            <a:ext cx="1176811" cy="525071"/>
          </a:xfrm>
          <a:prstGeom prst="rect">
            <a:avLst/>
          </a:prstGeom>
          <a:solidFill>
            <a:schemeClr val="accent4">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Stream Buffer 2</a:t>
            </a:r>
          </a:p>
        </p:txBody>
      </p:sp>
      <p:sp>
        <p:nvSpPr>
          <p:cNvPr id="20" name="Rectangle 19">
            <a:extLst>
              <a:ext uri="{FF2B5EF4-FFF2-40B4-BE49-F238E27FC236}">
                <a16:creationId xmlns:a16="http://schemas.microsoft.com/office/drawing/2014/main" id="{5815B6CC-6236-46AE-8E74-CD4A90C5125E}"/>
              </a:ext>
            </a:extLst>
          </p:cNvPr>
          <p:cNvSpPr/>
          <p:nvPr/>
        </p:nvSpPr>
        <p:spPr>
          <a:xfrm>
            <a:off x="4895579" y="2491866"/>
            <a:ext cx="1176811" cy="525071"/>
          </a:xfrm>
          <a:prstGeom prst="rect">
            <a:avLst/>
          </a:prstGeom>
          <a:solidFill>
            <a:schemeClr val="accent4">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Stream Buffer 1</a:t>
            </a:r>
          </a:p>
        </p:txBody>
      </p:sp>
      <p:cxnSp>
        <p:nvCxnSpPr>
          <p:cNvPr id="22" name="Straight Arrow Connector 21">
            <a:extLst>
              <a:ext uri="{FF2B5EF4-FFF2-40B4-BE49-F238E27FC236}">
                <a16:creationId xmlns:a16="http://schemas.microsoft.com/office/drawing/2014/main" id="{8260848C-854D-44F8-9557-E622663BC6E0}"/>
              </a:ext>
            </a:extLst>
          </p:cNvPr>
          <p:cNvCxnSpPr/>
          <p:nvPr/>
        </p:nvCxnSpPr>
        <p:spPr>
          <a:xfrm flipV="1">
            <a:off x="4000676" y="2754401"/>
            <a:ext cx="773440" cy="531049"/>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8C795B7B-9041-40BC-ADB8-CA0D296945C1}"/>
              </a:ext>
            </a:extLst>
          </p:cNvPr>
          <p:cNvCxnSpPr/>
          <p:nvPr/>
        </p:nvCxnSpPr>
        <p:spPr>
          <a:xfrm>
            <a:off x="3977816" y="3968626"/>
            <a:ext cx="796300" cy="35600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6B2C2482-B836-4F33-8A0D-030100123252}"/>
              </a:ext>
            </a:extLst>
          </p:cNvPr>
          <p:cNvCxnSpPr/>
          <p:nvPr/>
        </p:nvCxnSpPr>
        <p:spPr>
          <a:xfrm>
            <a:off x="6156075" y="2754401"/>
            <a:ext cx="447472" cy="37300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2580C6E6-558B-4BF8-88BC-C469804416C1}"/>
              </a:ext>
            </a:extLst>
          </p:cNvPr>
          <p:cNvCxnSpPr/>
          <p:nvPr/>
        </p:nvCxnSpPr>
        <p:spPr>
          <a:xfrm>
            <a:off x="6156075" y="3547985"/>
            <a:ext cx="44747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E17E5AAA-4D02-49EB-A72F-140C9C9747CA}"/>
              </a:ext>
            </a:extLst>
          </p:cNvPr>
          <p:cNvCxnSpPr/>
          <p:nvPr/>
        </p:nvCxnSpPr>
        <p:spPr>
          <a:xfrm flipV="1">
            <a:off x="6156075" y="3968626"/>
            <a:ext cx="447472" cy="3560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7EBA7482-53A4-4963-9748-27163CE79DF5}"/>
              </a:ext>
            </a:extLst>
          </p:cNvPr>
          <p:cNvCxnSpPr/>
          <p:nvPr/>
        </p:nvCxnSpPr>
        <p:spPr>
          <a:xfrm>
            <a:off x="6963471" y="2224141"/>
            <a:ext cx="643333"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A6F07D4F-306F-4E7D-A219-952AA37B2883}"/>
              </a:ext>
            </a:extLst>
          </p:cNvPr>
          <p:cNvCxnSpPr/>
          <p:nvPr/>
        </p:nvCxnSpPr>
        <p:spPr>
          <a:xfrm flipH="1" flipV="1">
            <a:off x="6156075" y="2940903"/>
            <a:ext cx="447472" cy="34454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54317D06-39D4-4BDD-B5D0-195EC00CA7CE}"/>
              </a:ext>
            </a:extLst>
          </p:cNvPr>
          <p:cNvCxnSpPr/>
          <p:nvPr/>
        </p:nvCxnSpPr>
        <p:spPr>
          <a:xfrm flipH="1">
            <a:off x="6180366" y="3683319"/>
            <a:ext cx="423181"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D5E7E4E4-8693-4405-8945-7D69A776C6D1}"/>
              </a:ext>
            </a:extLst>
          </p:cNvPr>
          <p:cNvCxnSpPr/>
          <p:nvPr/>
        </p:nvCxnSpPr>
        <p:spPr>
          <a:xfrm flipH="1">
            <a:off x="6180366" y="4140113"/>
            <a:ext cx="508674" cy="340155"/>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119DE1F6-93A6-49F8-B2A7-E18632A95CE9}"/>
              </a:ext>
            </a:extLst>
          </p:cNvPr>
          <p:cNvCxnSpPr/>
          <p:nvPr/>
        </p:nvCxnSpPr>
        <p:spPr>
          <a:xfrm>
            <a:off x="6963471" y="2587586"/>
            <a:ext cx="6433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D71AE2AA-10E7-49DB-939F-D322B26BA7D4}"/>
              </a:ext>
            </a:extLst>
          </p:cNvPr>
          <p:cNvSpPr txBox="1"/>
          <p:nvPr/>
        </p:nvSpPr>
        <p:spPr>
          <a:xfrm>
            <a:off x="6689040" y="2257129"/>
            <a:ext cx="1129796" cy="276999"/>
          </a:xfrm>
          <a:prstGeom prst="rect">
            <a:avLst/>
          </a:prstGeom>
          <a:noFill/>
        </p:spPr>
        <p:txBody>
          <a:bodyPr wrap="none" rtlCol="0">
            <a:spAutoFit/>
          </a:bodyPr>
          <a:lstStyle/>
          <a:p>
            <a:r>
              <a:rPr lang="en-US" sz="1200" dirty="0"/>
              <a:t>Prefetch Data</a:t>
            </a:r>
          </a:p>
        </p:txBody>
      </p:sp>
      <p:sp>
        <p:nvSpPr>
          <p:cNvPr id="44" name="TextBox 43">
            <a:extLst>
              <a:ext uri="{FF2B5EF4-FFF2-40B4-BE49-F238E27FC236}">
                <a16:creationId xmlns:a16="http://schemas.microsoft.com/office/drawing/2014/main" id="{72139ABE-6C88-4F10-85BC-A1A92DF0884A}"/>
              </a:ext>
            </a:extLst>
          </p:cNvPr>
          <p:cNvSpPr txBox="1"/>
          <p:nvPr/>
        </p:nvSpPr>
        <p:spPr>
          <a:xfrm>
            <a:off x="6622388" y="2638124"/>
            <a:ext cx="1375056" cy="276999"/>
          </a:xfrm>
          <a:prstGeom prst="rect">
            <a:avLst/>
          </a:prstGeom>
          <a:noFill/>
        </p:spPr>
        <p:txBody>
          <a:bodyPr wrap="none" rtlCol="0">
            <a:spAutoFit/>
          </a:bodyPr>
          <a:lstStyle/>
          <a:p>
            <a:r>
              <a:rPr lang="en-US" sz="1200" dirty="0"/>
              <a:t>Prefetch Request</a:t>
            </a:r>
          </a:p>
        </p:txBody>
      </p:sp>
    </p:spTree>
    <p:extLst>
      <p:ext uri="{BB962C8B-B14F-4D97-AF65-F5344CB8AC3E}">
        <p14:creationId xmlns:p14="http://schemas.microsoft.com/office/powerpoint/2010/main" val="3325877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D1A48D-B19E-284F-BBFC-3FA28CB4EC46}"/>
              </a:ext>
            </a:extLst>
          </p:cNvPr>
          <p:cNvSpPr/>
          <p:nvPr/>
        </p:nvSpPr>
        <p:spPr>
          <a:xfrm>
            <a:off x="5506318" y="1899558"/>
            <a:ext cx="1502229" cy="5660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Cache</a:t>
            </a:r>
          </a:p>
        </p:txBody>
      </p:sp>
      <p:sp>
        <p:nvSpPr>
          <p:cNvPr id="3" name="Rectangle 2">
            <a:extLst>
              <a:ext uri="{FF2B5EF4-FFF2-40B4-BE49-F238E27FC236}">
                <a16:creationId xmlns:a16="http://schemas.microsoft.com/office/drawing/2014/main" id="{D93C5888-5905-C34B-ADBB-A9704B09317A}"/>
              </a:ext>
            </a:extLst>
          </p:cNvPr>
          <p:cNvSpPr/>
          <p:nvPr/>
        </p:nvSpPr>
        <p:spPr>
          <a:xfrm>
            <a:off x="5506317" y="3407230"/>
            <a:ext cx="1502229" cy="5660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Set</a:t>
            </a:r>
          </a:p>
        </p:txBody>
      </p:sp>
      <p:sp>
        <p:nvSpPr>
          <p:cNvPr id="4" name="Rectangle 3">
            <a:extLst>
              <a:ext uri="{FF2B5EF4-FFF2-40B4-BE49-F238E27FC236}">
                <a16:creationId xmlns:a16="http://schemas.microsoft.com/office/drawing/2014/main" id="{07555F81-7DDB-8248-A7F3-68EFF3410F15}"/>
              </a:ext>
            </a:extLst>
          </p:cNvPr>
          <p:cNvSpPr/>
          <p:nvPr/>
        </p:nvSpPr>
        <p:spPr>
          <a:xfrm>
            <a:off x="4004088" y="4947558"/>
            <a:ext cx="1502229" cy="5660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Block</a:t>
            </a:r>
          </a:p>
        </p:txBody>
      </p:sp>
      <p:sp>
        <p:nvSpPr>
          <p:cNvPr id="5" name="Rectangle 4">
            <a:extLst>
              <a:ext uri="{FF2B5EF4-FFF2-40B4-BE49-F238E27FC236}">
                <a16:creationId xmlns:a16="http://schemas.microsoft.com/office/drawing/2014/main" id="{1A901C4C-16A5-9B40-9B99-F052DA513C5B}"/>
              </a:ext>
            </a:extLst>
          </p:cNvPr>
          <p:cNvSpPr/>
          <p:nvPr/>
        </p:nvSpPr>
        <p:spPr>
          <a:xfrm>
            <a:off x="7008546" y="4958443"/>
            <a:ext cx="1502229" cy="5660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Stream Buffer</a:t>
            </a:r>
          </a:p>
        </p:txBody>
      </p:sp>
      <p:cxnSp>
        <p:nvCxnSpPr>
          <p:cNvPr id="7" name="Straight Arrow Connector 6">
            <a:extLst>
              <a:ext uri="{FF2B5EF4-FFF2-40B4-BE49-F238E27FC236}">
                <a16:creationId xmlns:a16="http://schemas.microsoft.com/office/drawing/2014/main" id="{46B20DA4-2C59-2D4C-8CEE-5354ED3D1C40}"/>
              </a:ext>
            </a:extLst>
          </p:cNvPr>
          <p:cNvCxnSpPr>
            <a:cxnSpLocks/>
            <a:stCxn id="2" idx="2"/>
            <a:endCxn id="3" idx="0"/>
          </p:cNvCxnSpPr>
          <p:nvPr/>
        </p:nvCxnSpPr>
        <p:spPr>
          <a:xfrm flipH="1">
            <a:off x="6257432" y="2465615"/>
            <a:ext cx="1" cy="94161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F31E108F-0D7E-8445-BC27-2D61AB387E41}"/>
              </a:ext>
            </a:extLst>
          </p:cNvPr>
          <p:cNvCxnSpPr>
            <a:stCxn id="3" idx="2"/>
            <a:endCxn id="4" idx="0"/>
          </p:cNvCxnSpPr>
          <p:nvPr/>
        </p:nvCxnSpPr>
        <p:spPr>
          <a:xfrm flipH="1">
            <a:off x="4755203" y="3973287"/>
            <a:ext cx="1502229" cy="9742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9A4E3C27-3072-3348-9E04-C66F1D7D1C92}"/>
              </a:ext>
            </a:extLst>
          </p:cNvPr>
          <p:cNvCxnSpPr>
            <a:stCxn id="3" idx="2"/>
            <a:endCxn id="5" idx="0"/>
          </p:cNvCxnSpPr>
          <p:nvPr/>
        </p:nvCxnSpPr>
        <p:spPr>
          <a:xfrm>
            <a:off x="6257432" y="3973287"/>
            <a:ext cx="1502229" cy="9851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85E225C4-073B-9945-BD11-1D45CFA350F8}"/>
              </a:ext>
            </a:extLst>
          </p:cNvPr>
          <p:cNvCxnSpPr>
            <a:stCxn id="4" idx="3"/>
            <a:endCxn id="5" idx="1"/>
          </p:cNvCxnSpPr>
          <p:nvPr/>
        </p:nvCxnSpPr>
        <p:spPr>
          <a:xfrm>
            <a:off x="5506317" y="5230587"/>
            <a:ext cx="1502229" cy="108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1" name="Google Shape;103;p16">
            <a:extLst>
              <a:ext uri="{FF2B5EF4-FFF2-40B4-BE49-F238E27FC236}">
                <a16:creationId xmlns:a16="http://schemas.microsoft.com/office/drawing/2014/main" id="{CC369B38-3AE6-4272-A17E-1602F0521985}"/>
              </a:ext>
            </a:extLst>
          </p:cNvPr>
          <p:cNvSpPr txBox="1">
            <a:spLocks/>
          </p:cNvSpPr>
          <p:nvPr/>
        </p:nvSpPr>
        <p:spPr>
          <a:xfrm>
            <a:off x="311700" y="824075"/>
            <a:ext cx="8520600" cy="607800"/>
          </a:xfrm>
          <a:prstGeom prst="rect">
            <a:avLst/>
          </a:prstGeom>
        </p:spPr>
        <p:txBody>
          <a:bodyPr spcFirstLastPara="1" vert="horz" wrap="square" lIns="91425" tIns="91425" rIns="91425" bIns="91425" numCol="1" anchor="t" anchorCtr="0" compatLnSpc="1">
            <a:prstTxWarp prst="textNoShape">
              <a:avLst/>
            </a:prstTxWarp>
            <a:noAutofit/>
          </a:bodyPr>
          <a:lstStyle>
            <a:lvl1pPr algn="l" rtl="0" eaLnBrk="0" fontAlgn="base" hangingPunct="0">
              <a:spcBef>
                <a:spcPct val="0"/>
              </a:spcBef>
              <a:spcAft>
                <a:spcPct val="0"/>
              </a:spcAft>
              <a:defRPr sz="3600" b="0" kern="1200">
                <a:solidFill>
                  <a:schemeClr val="accent1"/>
                </a:solidFill>
                <a:latin typeface="Arial"/>
                <a:ea typeface="MS PGothic" panose="020B0600070205080204" pitchFamily="34" charset="-128"/>
                <a:cs typeface="Arial"/>
              </a:defRPr>
            </a:lvl1pPr>
            <a:lvl2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2pPr>
            <a:lvl3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3pPr>
            <a:lvl4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4pPr>
            <a:lvl5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5pPr>
            <a:lvl6pPr marL="457200" algn="l" rtl="0" fontAlgn="base">
              <a:spcBef>
                <a:spcPct val="0"/>
              </a:spcBef>
              <a:spcAft>
                <a:spcPct val="0"/>
              </a:spcAft>
              <a:defRPr sz="3600">
                <a:solidFill>
                  <a:schemeClr val="accent2"/>
                </a:solidFill>
                <a:latin typeface="Rockwell" charset="0"/>
                <a:ea typeface="ＭＳ Ｐゴシック" charset="0"/>
                <a:cs typeface="ＭＳ Ｐゴシック" charset="0"/>
              </a:defRPr>
            </a:lvl6pPr>
            <a:lvl7pPr marL="914400" algn="l" rtl="0" fontAlgn="base">
              <a:spcBef>
                <a:spcPct val="0"/>
              </a:spcBef>
              <a:spcAft>
                <a:spcPct val="0"/>
              </a:spcAft>
              <a:defRPr sz="3600">
                <a:solidFill>
                  <a:schemeClr val="accent2"/>
                </a:solidFill>
                <a:latin typeface="Rockwell" charset="0"/>
                <a:ea typeface="ＭＳ Ｐゴシック" charset="0"/>
                <a:cs typeface="ＭＳ Ｐゴシック" charset="0"/>
              </a:defRPr>
            </a:lvl7pPr>
            <a:lvl8pPr marL="1371600" algn="l" rtl="0" fontAlgn="base">
              <a:spcBef>
                <a:spcPct val="0"/>
              </a:spcBef>
              <a:spcAft>
                <a:spcPct val="0"/>
              </a:spcAft>
              <a:defRPr sz="3600">
                <a:solidFill>
                  <a:schemeClr val="accent2"/>
                </a:solidFill>
                <a:latin typeface="Rockwell" charset="0"/>
                <a:ea typeface="ＭＳ Ｐゴシック" charset="0"/>
                <a:cs typeface="ＭＳ Ｐゴシック" charset="0"/>
              </a:defRPr>
            </a:lvl8pPr>
            <a:lvl9pPr marL="1828800" algn="l" rtl="0" fontAlgn="base">
              <a:spcBef>
                <a:spcPct val="0"/>
              </a:spcBef>
              <a:spcAft>
                <a:spcPct val="0"/>
              </a:spcAft>
              <a:defRPr sz="3600">
                <a:solidFill>
                  <a:schemeClr val="accent2"/>
                </a:solidFill>
                <a:latin typeface="Rockwell" charset="0"/>
                <a:ea typeface="ＭＳ Ｐゴシック" charset="0"/>
                <a:cs typeface="ＭＳ Ｐゴシック" charset="0"/>
              </a:defRPr>
            </a:lvl9pPr>
          </a:lstStyle>
          <a:p>
            <a:pPr defTabSz="914400"/>
            <a:r>
              <a:rPr lang="en-GB" dirty="0"/>
              <a:t>METHODS/ IMPLEMENTATION</a:t>
            </a:r>
          </a:p>
        </p:txBody>
      </p:sp>
      <p:sp>
        <p:nvSpPr>
          <p:cNvPr id="6" name="TextBox 5">
            <a:extLst>
              <a:ext uri="{FF2B5EF4-FFF2-40B4-BE49-F238E27FC236}">
                <a16:creationId xmlns:a16="http://schemas.microsoft.com/office/drawing/2014/main" id="{596798BF-55C4-4B36-9C08-C54D4B20E5E0}"/>
              </a:ext>
            </a:extLst>
          </p:cNvPr>
          <p:cNvSpPr txBox="1"/>
          <p:nvPr/>
        </p:nvSpPr>
        <p:spPr>
          <a:xfrm>
            <a:off x="311700" y="1617555"/>
            <a:ext cx="4514095" cy="3477875"/>
          </a:xfrm>
          <a:prstGeom prst="rect">
            <a:avLst/>
          </a:prstGeom>
          <a:noFill/>
        </p:spPr>
        <p:txBody>
          <a:bodyPr wrap="square" rtlCol="0">
            <a:spAutoFit/>
          </a:bodyPr>
          <a:lstStyle/>
          <a:p>
            <a:pPr marL="457200" indent="-342900">
              <a:spcBef>
                <a:spcPts val="0"/>
              </a:spcBef>
              <a:spcAft>
                <a:spcPts val="0"/>
              </a:spcAft>
              <a:buClr>
                <a:schemeClr val="accent3">
                  <a:lumMod val="60000"/>
                  <a:lumOff val="40000"/>
                </a:schemeClr>
              </a:buClr>
              <a:buSzPts val="1800"/>
              <a:buFont typeface="Wingdings" charset="2"/>
              <a:buChar char="●"/>
            </a:pPr>
            <a:r>
              <a:rPr lang="en-US" sz="2000" dirty="0">
                <a:solidFill>
                  <a:schemeClr val="accent1"/>
                </a:solidFill>
                <a:latin typeface="Cambria"/>
                <a:ea typeface="MS PGothic" panose="020B0600070205080204" pitchFamily="34" charset="-128"/>
              </a:rPr>
              <a:t>For implementing the two prefetching schemes, the source code was modified by adding appropriate data structures and pointers to simulate the stream buffer </a:t>
            </a:r>
            <a:r>
              <a:rPr lang="en-US" sz="2000" dirty="0" err="1">
                <a:solidFill>
                  <a:schemeClr val="accent1"/>
                </a:solidFill>
                <a:latin typeface="Cambria"/>
                <a:ea typeface="MS PGothic" panose="020B0600070205080204" pitchFamily="34" charset="-128"/>
              </a:rPr>
              <a:t>behaviour</a:t>
            </a:r>
            <a:r>
              <a:rPr lang="en-US" sz="2000" dirty="0">
                <a:solidFill>
                  <a:schemeClr val="accent1"/>
                </a:solidFill>
                <a:latin typeface="Cambria"/>
                <a:ea typeface="MS PGothic" panose="020B0600070205080204" pitchFamily="34" charset="-128"/>
              </a:rPr>
              <a:t>. </a:t>
            </a:r>
            <a:br>
              <a:rPr lang="en-US" sz="2000" dirty="0">
                <a:solidFill>
                  <a:schemeClr val="accent1"/>
                </a:solidFill>
                <a:latin typeface="Cambria"/>
                <a:ea typeface="MS PGothic" panose="020B0600070205080204" pitchFamily="34" charset="-128"/>
              </a:rPr>
            </a:br>
            <a:r>
              <a:rPr lang="en-US" sz="2000" dirty="0">
                <a:solidFill>
                  <a:schemeClr val="accent1"/>
                </a:solidFill>
                <a:latin typeface="Cambria"/>
                <a:ea typeface="MS PGothic" panose="020B0600070205080204" pitchFamily="34" charset="-128"/>
              </a:rPr>
              <a:t>The following pointers were added for this purpose:</a:t>
            </a:r>
          </a:p>
          <a:p>
            <a:pPr marL="571500" indent="-457200">
              <a:spcBef>
                <a:spcPts val="0"/>
              </a:spcBef>
              <a:spcAft>
                <a:spcPts val="0"/>
              </a:spcAft>
              <a:buClr>
                <a:schemeClr val="accent3">
                  <a:lumMod val="60000"/>
                  <a:lumOff val="40000"/>
                </a:schemeClr>
              </a:buClr>
              <a:buSzPts val="1800"/>
              <a:buFont typeface="+mj-lt"/>
              <a:buAutoNum type="arabicPeriod"/>
            </a:pPr>
            <a:r>
              <a:rPr lang="en-US" sz="2000" dirty="0">
                <a:solidFill>
                  <a:schemeClr val="accent1"/>
                </a:solidFill>
                <a:latin typeface="Cambria"/>
                <a:ea typeface="MS PGothic" panose="020B0600070205080204" pitchFamily="34" charset="-128"/>
              </a:rPr>
              <a:t>item cp - cache pointer   </a:t>
            </a:r>
          </a:p>
          <a:p>
            <a:pPr marL="571500" indent="-457200">
              <a:spcBef>
                <a:spcPts val="0"/>
              </a:spcBef>
              <a:spcAft>
                <a:spcPts val="0"/>
              </a:spcAft>
              <a:buClr>
                <a:schemeClr val="accent3">
                  <a:lumMod val="60000"/>
                  <a:lumOff val="40000"/>
                </a:schemeClr>
              </a:buClr>
              <a:buSzPts val="1800"/>
              <a:buFont typeface="+mj-lt"/>
              <a:buAutoNum type="arabicPeriod"/>
            </a:pPr>
            <a:r>
              <a:rPr lang="en-US" sz="2000" dirty="0">
                <a:solidFill>
                  <a:schemeClr val="accent1"/>
                </a:solidFill>
                <a:latin typeface="Cambria"/>
                <a:ea typeface="MS PGothic" panose="020B0600070205080204" pitchFamily="34" charset="-128"/>
              </a:rPr>
              <a:t>item cs - cache set pointer    </a:t>
            </a:r>
          </a:p>
          <a:p>
            <a:pPr marL="571500" indent="-457200">
              <a:spcBef>
                <a:spcPts val="0"/>
              </a:spcBef>
              <a:spcAft>
                <a:spcPts val="0"/>
              </a:spcAft>
              <a:buClr>
                <a:schemeClr val="accent3">
                  <a:lumMod val="60000"/>
                  <a:lumOff val="40000"/>
                </a:schemeClr>
              </a:buClr>
              <a:buSzPts val="1800"/>
              <a:buFont typeface="+mj-lt"/>
              <a:buAutoNum type="arabicPeriod"/>
            </a:pPr>
            <a:r>
              <a:rPr lang="en-US" sz="2000" dirty="0">
                <a:solidFill>
                  <a:schemeClr val="accent1"/>
                </a:solidFill>
                <a:latin typeface="Cambria"/>
                <a:ea typeface="MS PGothic" panose="020B0600070205080204" pitchFamily="34" charset="-128"/>
              </a:rPr>
              <a:t>item buffer - stream buffer</a:t>
            </a:r>
          </a:p>
        </p:txBody>
      </p:sp>
    </p:spTree>
    <p:extLst>
      <p:ext uri="{BB962C8B-B14F-4D97-AF65-F5344CB8AC3E}">
        <p14:creationId xmlns:p14="http://schemas.microsoft.com/office/powerpoint/2010/main" val="2118849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311700" y="824075"/>
            <a:ext cx="8520600" cy="607800"/>
          </a:xfrm>
          <a:prstGeom prst="rect">
            <a:avLst/>
          </a:prstGeom>
        </p:spPr>
        <p:txBody>
          <a:bodyPr spcFirstLastPara="1" vert="horz" wrap="square" lIns="91425" tIns="91425" rIns="91425" bIns="91425" numCol="1" anchor="t" anchorCtr="0" compatLnSpc="1">
            <a:prstTxWarp prst="textNoShape">
              <a:avLst/>
            </a:prstTxWarp>
            <a:noAutofit/>
          </a:bodyPr>
          <a:lstStyle/>
          <a:p>
            <a:r>
              <a:rPr lang="en-GB" dirty="0"/>
              <a:t>PREFETCH ON A MISS</a:t>
            </a:r>
            <a:endParaRPr dirty="0"/>
          </a:p>
        </p:txBody>
      </p:sp>
      <p:sp>
        <p:nvSpPr>
          <p:cNvPr id="104" name="Google Shape;104;p16"/>
          <p:cNvSpPr txBox="1">
            <a:spLocks noGrp="1"/>
          </p:cNvSpPr>
          <p:nvPr>
            <p:ph type="body" idx="1"/>
          </p:nvPr>
        </p:nvSpPr>
        <p:spPr>
          <a:xfrm>
            <a:off x="249936" y="1633410"/>
            <a:ext cx="8520600" cy="3339000"/>
          </a:xfrm>
          <a:prstGeom prst="rect">
            <a:avLst/>
          </a:prstGeom>
        </p:spPr>
        <p:txBody>
          <a:bodyPr spcFirstLastPara="1" vert="horz" wrap="square" lIns="91425" tIns="91425" rIns="91425" bIns="91425" numCol="1" anchor="t" anchorCtr="0" compatLnSpc="1">
            <a:prstTxWarp prst="textNoShape">
              <a:avLst/>
            </a:prstTxWarp>
            <a:noAutofit/>
          </a:bodyPr>
          <a:lstStyle/>
          <a:p>
            <a:pPr marL="0" indent="0">
              <a:buNone/>
            </a:pPr>
            <a:r>
              <a:rPr lang="en-GB" dirty="0"/>
              <a:t>PREFETCH ON A MISS CACHE DESIGN:</a:t>
            </a:r>
            <a:endParaRPr dirty="0"/>
          </a:p>
          <a:p>
            <a:pPr marL="0" indent="0">
              <a:spcBef>
                <a:spcPts val="1600"/>
              </a:spcBef>
              <a:spcAft>
                <a:spcPts val="1600"/>
              </a:spcAft>
              <a:buNone/>
            </a:pPr>
            <a:endParaRPr dirty="0"/>
          </a:p>
        </p:txBody>
      </p:sp>
      <p:grpSp>
        <p:nvGrpSpPr>
          <p:cNvPr id="110" name="Group 109">
            <a:extLst>
              <a:ext uri="{FF2B5EF4-FFF2-40B4-BE49-F238E27FC236}">
                <a16:creationId xmlns:a16="http://schemas.microsoft.com/office/drawing/2014/main" id="{46B5C29A-C03A-40CE-B9B4-35E673A810C2}"/>
              </a:ext>
            </a:extLst>
          </p:cNvPr>
          <p:cNvGrpSpPr/>
          <p:nvPr/>
        </p:nvGrpSpPr>
        <p:grpSpPr>
          <a:xfrm>
            <a:off x="1576042" y="2246125"/>
            <a:ext cx="5771423" cy="2365750"/>
            <a:chOff x="999027" y="2601254"/>
            <a:chExt cx="5771423" cy="2365750"/>
          </a:xfrm>
        </p:grpSpPr>
        <p:sp>
          <p:nvSpPr>
            <p:cNvPr id="2" name="TextBox 1">
              <a:extLst>
                <a:ext uri="{FF2B5EF4-FFF2-40B4-BE49-F238E27FC236}">
                  <a16:creationId xmlns:a16="http://schemas.microsoft.com/office/drawing/2014/main" id="{373A5569-825E-42D1-AA75-30E4456E9D18}"/>
                </a:ext>
              </a:extLst>
            </p:cNvPr>
            <p:cNvSpPr txBox="1"/>
            <p:nvPr/>
          </p:nvSpPr>
          <p:spPr>
            <a:xfrm flipH="1">
              <a:off x="999027" y="4597672"/>
              <a:ext cx="5771423" cy="369332"/>
            </a:xfrm>
            <a:prstGeom prst="rect">
              <a:avLst/>
            </a:prstGeom>
            <a:noFill/>
          </p:spPr>
          <p:txBody>
            <a:bodyPr wrap="square" rtlCol="0">
              <a:spAutoFit/>
            </a:bodyPr>
            <a:lstStyle/>
            <a:p>
              <a:r>
                <a:rPr lang="en-US" dirty="0"/>
                <a:t>HW Prefetching Block Diagram – Prefetch on a miss  </a:t>
              </a:r>
            </a:p>
          </p:txBody>
        </p:sp>
        <p:sp>
          <p:nvSpPr>
            <p:cNvPr id="3" name="Rectangle 2">
              <a:extLst>
                <a:ext uri="{FF2B5EF4-FFF2-40B4-BE49-F238E27FC236}">
                  <a16:creationId xmlns:a16="http://schemas.microsoft.com/office/drawing/2014/main" id="{7D1875EF-3C5C-4E24-8A49-14DA31921FC7}"/>
                </a:ext>
              </a:extLst>
            </p:cNvPr>
            <p:cNvSpPr/>
            <p:nvPr/>
          </p:nvSpPr>
          <p:spPr>
            <a:xfrm>
              <a:off x="5214026" y="3560323"/>
              <a:ext cx="1031131" cy="84122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L2 Cache</a:t>
              </a:r>
            </a:p>
          </p:txBody>
        </p:sp>
        <p:sp>
          <p:nvSpPr>
            <p:cNvPr id="6" name="Rectangle 5">
              <a:extLst>
                <a:ext uri="{FF2B5EF4-FFF2-40B4-BE49-F238E27FC236}">
                  <a16:creationId xmlns:a16="http://schemas.microsoft.com/office/drawing/2014/main" id="{969E9656-08C7-45E9-8F47-25F955B0F8B2}"/>
                </a:ext>
              </a:extLst>
            </p:cNvPr>
            <p:cNvSpPr/>
            <p:nvPr/>
          </p:nvSpPr>
          <p:spPr>
            <a:xfrm>
              <a:off x="1292367" y="3560323"/>
              <a:ext cx="1133068" cy="841220"/>
            </a:xfrm>
            <a:prstGeom prst="rect">
              <a:avLst/>
            </a:prstGeom>
            <a:solidFill>
              <a:schemeClr val="bg2">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CPU</a:t>
              </a:r>
              <a:br>
                <a:rPr lang="en-US" dirty="0"/>
              </a:br>
              <a:r>
                <a:rPr lang="en-US" dirty="0"/>
                <a:t>(Sim-Cache)</a:t>
              </a:r>
            </a:p>
          </p:txBody>
        </p:sp>
        <p:sp>
          <p:nvSpPr>
            <p:cNvPr id="7" name="Rectangle 6">
              <a:extLst>
                <a:ext uri="{FF2B5EF4-FFF2-40B4-BE49-F238E27FC236}">
                  <a16:creationId xmlns:a16="http://schemas.microsoft.com/office/drawing/2014/main" id="{4C509D34-8CB6-4886-B148-576CB06B7824}"/>
                </a:ext>
              </a:extLst>
            </p:cNvPr>
            <p:cNvSpPr/>
            <p:nvPr/>
          </p:nvSpPr>
          <p:spPr>
            <a:xfrm>
              <a:off x="3304165" y="3560323"/>
              <a:ext cx="1031131" cy="84122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L1 Cache</a:t>
              </a:r>
            </a:p>
          </p:txBody>
        </p:sp>
        <p:sp>
          <p:nvSpPr>
            <p:cNvPr id="8" name="Rectangle 7">
              <a:extLst>
                <a:ext uri="{FF2B5EF4-FFF2-40B4-BE49-F238E27FC236}">
                  <a16:creationId xmlns:a16="http://schemas.microsoft.com/office/drawing/2014/main" id="{B829C7BF-C094-4A68-B1F5-655EE8A0B500}"/>
                </a:ext>
              </a:extLst>
            </p:cNvPr>
            <p:cNvSpPr/>
            <p:nvPr/>
          </p:nvSpPr>
          <p:spPr>
            <a:xfrm>
              <a:off x="3304165" y="2772606"/>
              <a:ext cx="1031131" cy="525071"/>
            </a:xfrm>
            <a:prstGeom prst="rect">
              <a:avLst/>
            </a:prstGeom>
            <a:solidFill>
              <a:schemeClr val="accent4">
                <a:lumMod val="50000"/>
              </a:schemeClr>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Stream Buffer</a:t>
              </a:r>
            </a:p>
          </p:txBody>
        </p:sp>
        <p:cxnSp>
          <p:nvCxnSpPr>
            <p:cNvPr id="10" name="Straight Arrow Connector 9">
              <a:extLst>
                <a:ext uri="{FF2B5EF4-FFF2-40B4-BE49-F238E27FC236}">
                  <a16:creationId xmlns:a16="http://schemas.microsoft.com/office/drawing/2014/main" id="{8458617D-DD57-4ED1-96AA-14A07F96225D}"/>
                </a:ext>
              </a:extLst>
            </p:cNvPr>
            <p:cNvCxnSpPr/>
            <p:nvPr/>
          </p:nvCxnSpPr>
          <p:spPr>
            <a:xfrm>
              <a:off x="2577830" y="3988340"/>
              <a:ext cx="603115"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4796B20B-8D88-4FDD-B2D1-9389EBD687F2}"/>
                </a:ext>
              </a:extLst>
            </p:cNvPr>
            <p:cNvCxnSpPr>
              <a:cxnSpLocks/>
            </p:cNvCxnSpPr>
            <p:nvPr/>
          </p:nvCxnSpPr>
          <p:spPr>
            <a:xfrm>
              <a:off x="4461754" y="3988340"/>
              <a:ext cx="677694"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2" name="Connector: Elbow 11">
              <a:extLst>
                <a:ext uri="{FF2B5EF4-FFF2-40B4-BE49-F238E27FC236}">
                  <a16:creationId xmlns:a16="http://schemas.microsoft.com/office/drawing/2014/main" id="{400AE614-93EB-49A6-ADE4-345C21AD5B28}"/>
                </a:ext>
              </a:extLst>
            </p:cNvPr>
            <p:cNvCxnSpPr>
              <a:cxnSpLocks/>
            </p:cNvCxnSpPr>
            <p:nvPr/>
          </p:nvCxnSpPr>
          <p:spPr>
            <a:xfrm rot="10800000">
              <a:off x="4383938" y="3095350"/>
              <a:ext cx="755510" cy="667299"/>
            </a:xfrm>
            <a:prstGeom prst="bentConnector3">
              <a:avLst>
                <a:gd name="adj1" fmla="val 57725"/>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01" name="Straight Connector 100">
              <a:extLst>
                <a:ext uri="{FF2B5EF4-FFF2-40B4-BE49-F238E27FC236}">
                  <a16:creationId xmlns:a16="http://schemas.microsoft.com/office/drawing/2014/main" id="{90D481A5-DC3B-40FA-96F4-B5879FB427F5}"/>
                </a:ext>
              </a:extLst>
            </p:cNvPr>
            <p:cNvCxnSpPr>
              <a:cxnSpLocks/>
            </p:cNvCxnSpPr>
            <p:nvPr/>
          </p:nvCxnSpPr>
          <p:spPr>
            <a:xfrm>
              <a:off x="2981531" y="3095350"/>
              <a:ext cx="22049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6" name="Straight Connector 105">
              <a:extLst>
                <a:ext uri="{FF2B5EF4-FFF2-40B4-BE49-F238E27FC236}">
                  <a16:creationId xmlns:a16="http://schemas.microsoft.com/office/drawing/2014/main" id="{95CB1CD5-0692-4C65-8812-E9440172D65A}"/>
                </a:ext>
              </a:extLst>
            </p:cNvPr>
            <p:cNvCxnSpPr/>
            <p:nvPr/>
          </p:nvCxnSpPr>
          <p:spPr>
            <a:xfrm>
              <a:off x="2981531" y="3095350"/>
              <a:ext cx="0" cy="661275"/>
            </a:xfrm>
            <a:prstGeom prst="line">
              <a:avLst/>
            </a:prstGeom>
          </p:spPr>
          <p:style>
            <a:lnRef idx="2">
              <a:schemeClr val="accent1"/>
            </a:lnRef>
            <a:fillRef idx="0">
              <a:schemeClr val="accent1"/>
            </a:fillRef>
            <a:effectRef idx="1">
              <a:schemeClr val="accent1"/>
            </a:effectRef>
            <a:fontRef idx="minor">
              <a:schemeClr val="tx1"/>
            </a:fontRef>
          </p:style>
        </p:cxnSp>
        <p:cxnSp>
          <p:nvCxnSpPr>
            <p:cNvPr id="108" name="Straight Arrow Connector 107">
              <a:extLst>
                <a:ext uri="{FF2B5EF4-FFF2-40B4-BE49-F238E27FC236}">
                  <a16:creationId xmlns:a16="http://schemas.microsoft.com/office/drawing/2014/main" id="{EE67243E-8EAF-4373-AB77-1C7278B6F661}"/>
                </a:ext>
              </a:extLst>
            </p:cNvPr>
            <p:cNvCxnSpPr/>
            <p:nvPr/>
          </p:nvCxnSpPr>
          <p:spPr>
            <a:xfrm>
              <a:off x="2971803" y="3762650"/>
              <a:ext cx="22049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9" name="TextBox 108">
              <a:extLst>
                <a:ext uri="{FF2B5EF4-FFF2-40B4-BE49-F238E27FC236}">
                  <a16:creationId xmlns:a16="http://schemas.microsoft.com/office/drawing/2014/main" id="{E833D56F-9286-4096-AD61-5C40C0644CF6}"/>
                </a:ext>
              </a:extLst>
            </p:cNvPr>
            <p:cNvSpPr txBox="1"/>
            <p:nvPr/>
          </p:nvSpPr>
          <p:spPr>
            <a:xfrm>
              <a:off x="4156956" y="4025296"/>
              <a:ext cx="1209473" cy="523220"/>
            </a:xfrm>
            <a:prstGeom prst="rect">
              <a:avLst/>
            </a:prstGeom>
            <a:noFill/>
          </p:spPr>
          <p:txBody>
            <a:bodyPr wrap="square" rtlCol="0">
              <a:spAutoFit/>
            </a:bodyPr>
            <a:lstStyle/>
            <a:p>
              <a:pPr algn="ctr"/>
              <a:r>
                <a:rPr lang="en-US" sz="1400" dirty="0"/>
                <a:t>nth block fetch  </a:t>
              </a:r>
            </a:p>
          </p:txBody>
        </p:sp>
        <p:sp>
          <p:nvSpPr>
            <p:cNvPr id="46" name="TextBox 45">
              <a:extLst>
                <a:ext uri="{FF2B5EF4-FFF2-40B4-BE49-F238E27FC236}">
                  <a16:creationId xmlns:a16="http://schemas.microsoft.com/office/drawing/2014/main" id="{9BC79B10-EB61-413B-8136-AD5BC2572B25}"/>
                </a:ext>
              </a:extLst>
            </p:cNvPr>
            <p:cNvSpPr txBox="1"/>
            <p:nvPr/>
          </p:nvSpPr>
          <p:spPr>
            <a:xfrm>
              <a:off x="4335296" y="2601254"/>
              <a:ext cx="1209473" cy="523220"/>
            </a:xfrm>
            <a:prstGeom prst="rect">
              <a:avLst/>
            </a:prstGeom>
            <a:noFill/>
          </p:spPr>
          <p:txBody>
            <a:bodyPr wrap="square" rtlCol="0">
              <a:spAutoFit/>
            </a:bodyPr>
            <a:lstStyle/>
            <a:p>
              <a:pPr algn="ctr"/>
              <a:r>
                <a:rPr lang="en-US" sz="1400" dirty="0"/>
                <a:t>(n+1)</a:t>
              </a:r>
              <a:r>
                <a:rPr lang="en-US" sz="1400" dirty="0" err="1"/>
                <a:t>th</a:t>
              </a:r>
              <a:r>
                <a:rPr lang="en-US" sz="1400" dirty="0"/>
                <a:t> block fetch  </a:t>
              </a: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311700" y="696980"/>
            <a:ext cx="8520600" cy="607800"/>
          </a:xfrm>
          <a:prstGeom prst="rect">
            <a:avLst/>
          </a:prstGeom>
        </p:spPr>
        <p:txBody>
          <a:bodyPr spcFirstLastPara="1" vert="horz" wrap="square" lIns="91425" tIns="91425" rIns="91425" bIns="91425" numCol="1" anchor="t" anchorCtr="0" compatLnSpc="1">
            <a:prstTxWarp prst="textNoShape">
              <a:avLst/>
            </a:prstTxWarp>
            <a:noAutofit/>
          </a:bodyPr>
          <a:lstStyle/>
          <a:p>
            <a:r>
              <a:rPr lang="en-US" dirty="0"/>
              <a:t>How results are observed. </a:t>
            </a:r>
            <a:endParaRPr dirty="0"/>
          </a:p>
        </p:txBody>
      </p:sp>
      <p:pic>
        <p:nvPicPr>
          <p:cNvPr id="5" name="Picture 4" descr="A close up of text on a black surface&#10;&#10;Description automatically generated">
            <a:extLst>
              <a:ext uri="{FF2B5EF4-FFF2-40B4-BE49-F238E27FC236}">
                <a16:creationId xmlns:a16="http://schemas.microsoft.com/office/drawing/2014/main" id="{9BF6C962-574A-472F-8DD8-112BC2E23F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3879" y="2007727"/>
            <a:ext cx="4057418" cy="2732019"/>
          </a:xfrm>
          <a:prstGeom prst="rect">
            <a:avLst/>
          </a:prstGeom>
        </p:spPr>
      </p:pic>
      <p:pic>
        <p:nvPicPr>
          <p:cNvPr id="8" name="Picture 7" descr="A close up of text on a black surface&#10;&#10;Description automatically generated">
            <a:extLst>
              <a:ext uri="{FF2B5EF4-FFF2-40B4-BE49-F238E27FC236}">
                <a16:creationId xmlns:a16="http://schemas.microsoft.com/office/drawing/2014/main" id="{94920FAA-050E-4A41-99E0-B5AAF072BC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68908" y="2007727"/>
            <a:ext cx="4057418" cy="2732019"/>
          </a:xfrm>
          <a:prstGeom prst="rect">
            <a:avLst/>
          </a:prstGeom>
        </p:spPr>
      </p:pic>
      <p:sp>
        <p:nvSpPr>
          <p:cNvPr id="15" name="TextBox 22">
            <a:extLst>
              <a:ext uri="{FF2B5EF4-FFF2-40B4-BE49-F238E27FC236}">
                <a16:creationId xmlns:a16="http://schemas.microsoft.com/office/drawing/2014/main" id="{49C91C79-1BE0-467E-A7C3-2C01D8EAEA17}"/>
              </a:ext>
            </a:extLst>
          </p:cNvPr>
          <p:cNvSpPr txBox="1"/>
          <p:nvPr/>
        </p:nvSpPr>
        <p:spPr>
          <a:xfrm>
            <a:off x="1345465" y="1562169"/>
            <a:ext cx="1653916"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Default cache</a:t>
            </a:r>
          </a:p>
        </p:txBody>
      </p:sp>
      <p:sp>
        <p:nvSpPr>
          <p:cNvPr id="18" name="TextBox 25">
            <a:extLst>
              <a:ext uri="{FF2B5EF4-FFF2-40B4-BE49-F238E27FC236}">
                <a16:creationId xmlns:a16="http://schemas.microsoft.com/office/drawing/2014/main" id="{6D223041-8B05-4973-B3A0-B3CEF5E4555C}"/>
              </a:ext>
            </a:extLst>
          </p:cNvPr>
          <p:cNvSpPr txBox="1"/>
          <p:nvPr/>
        </p:nvSpPr>
        <p:spPr>
          <a:xfrm>
            <a:off x="5762604" y="1562169"/>
            <a:ext cx="244762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Cache with prefetch</a:t>
            </a:r>
          </a:p>
        </p:txBody>
      </p:sp>
      <p:sp>
        <p:nvSpPr>
          <p:cNvPr id="3" name="Rectangle 2">
            <a:extLst>
              <a:ext uri="{FF2B5EF4-FFF2-40B4-BE49-F238E27FC236}">
                <a16:creationId xmlns:a16="http://schemas.microsoft.com/office/drawing/2014/main" id="{F14EC12A-EB64-4525-A4E6-39CB7EDCCC6C}"/>
              </a:ext>
            </a:extLst>
          </p:cNvPr>
          <p:cNvSpPr/>
          <p:nvPr/>
        </p:nvSpPr>
        <p:spPr>
          <a:xfrm>
            <a:off x="233879" y="2007727"/>
            <a:ext cx="3595171" cy="635441"/>
          </a:xfrm>
          <a:prstGeom prst="rect">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591C977-C0B0-49F4-AFC5-BE467D3322B9}"/>
              </a:ext>
            </a:extLst>
          </p:cNvPr>
          <p:cNvSpPr/>
          <p:nvPr/>
        </p:nvSpPr>
        <p:spPr>
          <a:xfrm>
            <a:off x="233879" y="3002137"/>
            <a:ext cx="3595171" cy="563051"/>
          </a:xfrm>
          <a:prstGeom prst="rect">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D2AB436-BC5E-4B12-BEE5-4F9C9830A35D}"/>
              </a:ext>
            </a:extLst>
          </p:cNvPr>
          <p:cNvSpPr/>
          <p:nvPr/>
        </p:nvSpPr>
        <p:spPr>
          <a:xfrm>
            <a:off x="4868908" y="3002136"/>
            <a:ext cx="3595171" cy="563051"/>
          </a:xfrm>
          <a:prstGeom prst="rect">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564CB8A-DEED-4D7F-8F27-5E490A650AA3}"/>
              </a:ext>
            </a:extLst>
          </p:cNvPr>
          <p:cNvSpPr/>
          <p:nvPr/>
        </p:nvSpPr>
        <p:spPr>
          <a:xfrm>
            <a:off x="4868907" y="2007727"/>
            <a:ext cx="3595171" cy="635441"/>
          </a:xfrm>
          <a:prstGeom prst="rect">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PNE Theme Slide Deck">
  <a:themeElements>
    <a:clrScheme name="Custom 7">
      <a:dk1>
        <a:sysClr val="windowText" lastClr="000000"/>
      </a:dk1>
      <a:lt1>
        <a:sysClr val="window" lastClr="FFFFFF"/>
      </a:lt1>
      <a:dk2>
        <a:srgbClr val="000C3E"/>
      </a:dk2>
      <a:lt2>
        <a:srgbClr val="6C9AC3"/>
      </a:lt2>
      <a:accent1>
        <a:srgbClr val="00529B"/>
      </a:accent1>
      <a:accent2>
        <a:srgbClr val="00529B"/>
      </a:accent2>
      <a:accent3>
        <a:srgbClr val="E17F35"/>
      </a:accent3>
      <a:accent4>
        <a:srgbClr val="FF462C"/>
      </a:accent4>
      <a:accent5>
        <a:srgbClr val="FF462C"/>
      </a:accent5>
      <a:accent6>
        <a:srgbClr val="6C9AC3"/>
      </a:accent6>
      <a:hlink>
        <a:srgbClr val="FF462C"/>
      </a:hlink>
      <a:folHlink>
        <a:srgbClr val="FF7F35"/>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Custom 7">
    <a:dk1>
      <a:sysClr val="windowText" lastClr="000000"/>
    </a:dk1>
    <a:lt1>
      <a:sysClr val="window" lastClr="FFFFFF"/>
    </a:lt1>
    <a:dk2>
      <a:srgbClr val="000C3E"/>
    </a:dk2>
    <a:lt2>
      <a:srgbClr val="6C9AC3"/>
    </a:lt2>
    <a:accent1>
      <a:srgbClr val="00529B"/>
    </a:accent1>
    <a:accent2>
      <a:srgbClr val="00529B"/>
    </a:accent2>
    <a:accent3>
      <a:srgbClr val="E17F35"/>
    </a:accent3>
    <a:accent4>
      <a:srgbClr val="FF462C"/>
    </a:accent4>
    <a:accent5>
      <a:srgbClr val="FF462C"/>
    </a:accent5>
    <a:accent6>
      <a:srgbClr val="6C9AC3"/>
    </a:accent6>
    <a:hlink>
      <a:srgbClr val="FF462C"/>
    </a:hlink>
    <a:folHlink>
      <a:srgbClr val="FF7F35"/>
    </a:folHlink>
  </a:clrScheme>
</a:themeOverride>
</file>

<file path=docProps/app.xml><?xml version="1.0" encoding="utf-8"?>
<Properties xmlns="http://schemas.openxmlformats.org/officeDocument/2006/extended-properties" xmlns:vt="http://schemas.openxmlformats.org/officeDocument/2006/docPropsVTypes">
  <Template/>
  <TotalTime>0</TotalTime>
  <Words>789</Words>
  <Application>Microsoft Office PowerPoint</Application>
  <PresentationFormat>On-screen Show (4:3)</PresentationFormat>
  <Paragraphs>80</Paragraphs>
  <Slides>16</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Cambria</vt:lpstr>
      <vt:lpstr>Rockwell</vt:lpstr>
      <vt:lpstr>Wingdings</vt:lpstr>
      <vt:lpstr>PNE Theme Slide Deck</vt:lpstr>
      <vt:lpstr> Implementation and comparison of two cache prefetching schemes. </vt:lpstr>
      <vt:lpstr>‘ForCache’ TEAM</vt:lpstr>
      <vt:lpstr>INTRODUCTION</vt:lpstr>
      <vt:lpstr>INTRODUCTION</vt:lpstr>
      <vt:lpstr>WORK DONE :</vt:lpstr>
      <vt:lpstr>STREAM BUFFER</vt:lpstr>
      <vt:lpstr>PowerPoint Presentation</vt:lpstr>
      <vt:lpstr>PREFETCH ON A MISS</vt:lpstr>
      <vt:lpstr>How results are observed. </vt:lpstr>
      <vt:lpstr>PowerPoint Presentation</vt:lpstr>
      <vt:lpstr>RESULT EVALUATION</vt:lpstr>
      <vt:lpstr>PowerPoint Presentation</vt:lpstr>
      <vt:lpstr>PowerPoint Presentation</vt:lpstr>
      <vt:lpstr>RESULT ANALYSIS &amp; CONCLUSION</vt:lpstr>
      <vt:lpstr>PROBLEMS/ ROADBLOCKS</vt:lpstr>
      <vt:lpstr>PowerPoint Presentation</vt:lpstr>
    </vt:vector>
  </TitlesOfParts>
  <Company>UF College of Engineering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College Performance Data</dc:title>
  <dc:creator>Cocherell,Teresa D</dc:creator>
  <cp:lastModifiedBy>Medini Aradhya</cp:lastModifiedBy>
  <cp:revision>403</cp:revision>
  <cp:lastPrinted>2014-01-31T19:29:42Z</cp:lastPrinted>
  <dcterms:created xsi:type="dcterms:W3CDTF">2013-09-18T13:46:37Z</dcterms:created>
  <dcterms:modified xsi:type="dcterms:W3CDTF">2019-12-07T06:23:55Z</dcterms:modified>
</cp:coreProperties>
</file>